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7" r:id="rId2"/>
    <p:sldId id="258" r:id="rId3"/>
    <p:sldId id="266" r:id="rId4"/>
    <p:sldId id="267" r:id="rId5"/>
    <p:sldId id="269" r:id="rId6"/>
    <p:sldId id="261" r:id="rId7"/>
    <p:sldId id="268" r:id="rId8"/>
    <p:sldId id="262" r:id="rId9"/>
    <p:sldId id="263" r:id="rId10"/>
    <p:sldId id="264" r:id="rId11"/>
    <p:sldId id="265" r:id="rId12"/>
  </p:sldIdLst>
  <p:sldSz cx="12192000" cy="6858000"/>
  <p:notesSz cx="6797675" cy="9928225"/>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BDDEB072-8809-467E-8FE9-D9A7C43D6AF6}" type="datetimeFigureOut">
              <a:rPr lang="el-GR" smtClean="0"/>
              <a:t>24/10/2017</a:t>
            </a:fld>
            <a:endParaRPr lang="el-GR"/>
          </a:p>
        </p:txBody>
      </p:sp>
      <p:sp>
        <p:nvSpPr>
          <p:cNvPr id="4" name="Θέση εικόνας διαφάνειας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8BB6B58A-EE79-4F03-A532-815F4AF905BE}" type="slidenum">
              <a:rPr lang="el-GR" smtClean="0"/>
              <a:t>‹#›</a:t>
            </a:fld>
            <a:endParaRPr lang="el-GR"/>
          </a:p>
        </p:txBody>
      </p:sp>
    </p:spTree>
    <p:extLst>
      <p:ext uri="{BB962C8B-B14F-4D97-AF65-F5344CB8AC3E}">
        <p14:creationId xmlns:p14="http://schemas.microsoft.com/office/powerpoint/2010/main" val="683501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77FCA4-9652-4F7E-A9BF-E02189C0805E}"/>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A2E0E110-66D3-4A1F-B91F-5B7FE971A0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34687D0F-FB7D-46A3-8EFB-B4B14B397266}"/>
              </a:ext>
            </a:extLst>
          </p:cNvPr>
          <p:cNvSpPr>
            <a:spLocks noGrp="1"/>
          </p:cNvSpPr>
          <p:nvPr>
            <p:ph type="dt" sz="half" idx="10"/>
          </p:nvPr>
        </p:nvSpPr>
        <p:spPr/>
        <p:txBody>
          <a:bodyPr/>
          <a:lstStyle/>
          <a:p>
            <a:fld id="{CE0C1376-4E50-48FA-BF8F-A8BDC44AE29C}" type="datetimeFigureOut">
              <a:rPr lang="el-GR" smtClean="0"/>
              <a:t>24/10/2017</a:t>
            </a:fld>
            <a:endParaRPr lang="el-GR"/>
          </a:p>
        </p:txBody>
      </p:sp>
      <p:sp>
        <p:nvSpPr>
          <p:cNvPr id="5" name="Θέση υποσέλιδου 4">
            <a:extLst>
              <a:ext uri="{FF2B5EF4-FFF2-40B4-BE49-F238E27FC236}">
                <a16:creationId xmlns:a16="http://schemas.microsoft.com/office/drawing/2014/main" id="{DB148738-C824-4104-AE61-889EBA9C4F6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1658C34-D013-4CD3-B7C7-32FFC0098715}"/>
              </a:ext>
            </a:extLst>
          </p:cNvPr>
          <p:cNvSpPr>
            <a:spLocks noGrp="1"/>
          </p:cNvSpPr>
          <p:nvPr>
            <p:ph type="sldNum" sz="quarter" idx="12"/>
          </p:nvPr>
        </p:nvSpPr>
        <p:spPr/>
        <p:txBody>
          <a:bodyPr/>
          <a:lstStyle/>
          <a:p>
            <a:fld id="{317636F1-A874-4469-B649-036594D6A38E}" type="slidenum">
              <a:rPr lang="el-GR" smtClean="0"/>
              <a:t>‹#›</a:t>
            </a:fld>
            <a:endParaRPr lang="el-GR"/>
          </a:p>
        </p:txBody>
      </p:sp>
    </p:spTree>
    <p:extLst>
      <p:ext uri="{BB962C8B-B14F-4D97-AF65-F5344CB8AC3E}">
        <p14:creationId xmlns:p14="http://schemas.microsoft.com/office/powerpoint/2010/main" val="2411418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FCA2CC2-BDAD-4011-9845-132653DD585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FB3C12C6-F2DE-4F7C-9023-59F49E2BD806}"/>
              </a:ext>
            </a:extLst>
          </p:cNvPr>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C0334130-03E6-4453-9274-78048676C74E}"/>
              </a:ext>
            </a:extLst>
          </p:cNvPr>
          <p:cNvSpPr>
            <a:spLocks noGrp="1"/>
          </p:cNvSpPr>
          <p:nvPr>
            <p:ph type="dt" sz="half" idx="10"/>
          </p:nvPr>
        </p:nvSpPr>
        <p:spPr/>
        <p:txBody>
          <a:bodyPr/>
          <a:lstStyle/>
          <a:p>
            <a:fld id="{CE0C1376-4E50-48FA-BF8F-A8BDC44AE29C}" type="datetimeFigureOut">
              <a:rPr lang="el-GR" smtClean="0"/>
              <a:t>24/10/2017</a:t>
            </a:fld>
            <a:endParaRPr lang="el-GR"/>
          </a:p>
        </p:txBody>
      </p:sp>
      <p:sp>
        <p:nvSpPr>
          <p:cNvPr id="5" name="Θέση υποσέλιδου 4">
            <a:extLst>
              <a:ext uri="{FF2B5EF4-FFF2-40B4-BE49-F238E27FC236}">
                <a16:creationId xmlns:a16="http://schemas.microsoft.com/office/drawing/2014/main" id="{EDB7655D-EF3E-4265-AF3F-B79B16AE4B5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4FEAE94-4DA1-46DF-9C8E-FCC2995ADB7F}"/>
              </a:ext>
            </a:extLst>
          </p:cNvPr>
          <p:cNvSpPr>
            <a:spLocks noGrp="1"/>
          </p:cNvSpPr>
          <p:nvPr>
            <p:ph type="sldNum" sz="quarter" idx="12"/>
          </p:nvPr>
        </p:nvSpPr>
        <p:spPr/>
        <p:txBody>
          <a:bodyPr/>
          <a:lstStyle/>
          <a:p>
            <a:fld id="{317636F1-A874-4469-B649-036594D6A38E}" type="slidenum">
              <a:rPr lang="el-GR" smtClean="0"/>
              <a:t>‹#›</a:t>
            </a:fld>
            <a:endParaRPr lang="el-GR"/>
          </a:p>
        </p:txBody>
      </p:sp>
    </p:spTree>
    <p:extLst>
      <p:ext uri="{BB962C8B-B14F-4D97-AF65-F5344CB8AC3E}">
        <p14:creationId xmlns:p14="http://schemas.microsoft.com/office/powerpoint/2010/main" val="725604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708C64C8-9AF5-4EAC-B418-0A06EB223069}"/>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BC6B1DA9-6D2A-4D27-89CD-30A746C68F87}"/>
              </a:ext>
            </a:extLst>
          </p:cNvPr>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ED3E78C5-2FF1-480E-8012-9BC501AD5DDB}"/>
              </a:ext>
            </a:extLst>
          </p:cNvPr>
          <p:cNvSpPr>
            <a:spLocks noGrp="1"/>
          </p:cNvSpPr>
          <p:nvPr>
            <p:ph type="dt" sz="half" idx="10"/>
          </p:nvPr>
        </p:nvSpPr>
        <p:spPr/>
        <p:txBody>
          <a:bodyPr/>
          <a:lstStyle/>
          <a:p>
            <a:fld id="{CE0C1376-4E50-48FA-BF8F-A8BDC44AE29C}" type="datetimeFigureOut">
              <a:rPr lang="el-GR" smtClean="0"/>
              <a:t>24/10/2017</a:t>
            </a:fld>
            <a:endParaRPr lang="el-GR"/>
          </a:p>
        </p:txBody>
      </p:sp>
      <p:sp>
        <p:nvSpPr>
          <p:cNvPr id="5" name="Θέση υποσέλιδου 4">
            <a:extLst>
              <a:ext uri="{FF2B5EF4-FFF2-40B4-BE49-F238E27FC236}">
                <a16:creationId xmlns:a16="http://schemas.microsoft.com/office/drawing/2014/main" id="{94564E75-9D4A-4FB4-9783-011631E309A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6A29B7D-C404-4EE4-97C2-80A27CFB4070}"/>
              </a:ext>
            </a:extLst>
          </p:cNvPr>
          <p:cNvSpPr>
            <a:spLocks noGrp="1"/>
          </p:cNvSpPr>
          <p:nvPr>
            <p:ph type="sldNum" sz="quarter" idx="12"/>
          </p:nvPr>
        </p:nvSpPr>
        <p:spPr/>
        <p:txBody>
          <a:bodyPr/>
          <a:lstStyle/>
          <a:p>
            <a:fld id="{317636F1-A874-4469-B649-036594D6A38E}" type="slidenum">
              <a:rPr lang="el-GR" smtClean="0"/>
              <a:t>‹#›</a:t>
            </a:fld>
            <a:endParaRPr lang="el-GR"/>
          </a:p>
        </p:txBody>
      </p:sp>
    </p:spTree>
    <p:extLst>
      <p:ext uri="{BB962C8B-B14F-4D97-AF65-F5344CB8AC3E}">
        <p14:creationId xmlns:p14="http://schemas.microsoft.com/office/powerpoint/2010/main" val="4018684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40D71710-FB01-4D47-A1BB-11DED1972AC5}"/>
              </a:ext>
            </a:extLst>
          </p:cNvPr>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CD11BB6B-87DA-4D3A-97FC-25C2C02DC110}"/>
              </a:ext>
            </a:extLst>
          </p:cNvPr>
          <p:cNvSpPr>
            <a:spLocks noGrp="1"/>
          </p:cNvSpPr>
          <p:nvPr>
            <p:ph type="dt" sz="half" idx="10"/>
          </p:nvPr>
        </p:nvSpPr>
        <p:spPr/>
        <p:txBody>
          <a:bodyPr/>
          <a:lstStyle/>
          <a:p>
            <a:fld id="{CE0C1376-4E50-48FA-BF8F-A8BDC44AE29C}" type="datetimeFigureOut">
              <a:rPr lang="el-GR" smtClean="0"/>
              <a:t>24/10/2017</a:t>
            </a:fld>
            <a:endParaRPr lang="el-GR"/>
          </a:p>
        </p:txBody>
      </p:sp>
      <p:sp>
        <p:nvSpPr>
          <p:cNvPr id="5" name="Θέση υποσέλιδου 4">
            <a:extLst>
              <a:ext uri="{FF2B5EF4-FFF2-40B4-BE49-F238E27FC236}">
                <a16:creationId xmlns:a16="http://schemas.microsoft.com/office/drawing/2014/main" id="{C145574B-06D8-4612-BC94-050487C3519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8B179FE-0387-4D3B-808D-AFD0F1AF1460}"/>
              </a:ext>
            </a:extLst>
          </p:cNvPr>
          <p:cNvSpPr>
            <a:spLocks noGrp="1"/>
          </p:cNvSpPr>
          <p:nvPr>
            <p:ph type="sldNum" sz="quarter" idx="12"/>
          </p:nvPr>
        </p:nvSpPr>
        <p:spPr/>
        <p:txBody>
          <a:bodyPr/>
          <a:lstStyle/>
          <a:p>
            <a:fld id="{317636F1-A874-4469-B649-036594D6A38E}" type="slidenum">
              <a:rPr lang="el-GR" smtClean="0"/>
              <a:t>‹#›</a:t>
            </a:fld>
            <a:endParaRPr lang="el-GR"/>
          </a:p>
        </p:txBody>
      </p:sp>
      <p:pic>
        <p:nvPicPr>
          <p:cNvPr id="7" name="Εικόνα 6">
            <a:extLst>
              <a:ext uri="{FF2B5EF4-FFF2-40B4-BE49-F238E27FC236}">
                <a16:creationId xmlns:a16="http://schemas.microsoft.com/office/drawing/2014/main" id="{B3C4D3CB-5E69-48AC-82A7-6B61BE7C4D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28115" y="124692"/>
            <a:ext cx="3289069" cy="968617"/>
          </a:xfrm>
          <a:prstGeom prst="rect">
            <a:avLst/>
          </a:prstGeom>
        </p:spPr>
      </p:pic>
    </p:spTree>
    <p:extLst>
      <p:ext uri="{BB962C8B-B14F-4D97-AF65-F5344CB8AC3E}">
        <p14:creationId xmlns:p14="http://schemas.microsoft.com/office/powerpoint/2010/main" val="994096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1119825-E965-4AFD-B202-90F841601D7E}"/>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EEB2CDDE-7746-4A8E-85FD-60D47D241D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a:extLst>
              <a:ext uri="{FF2B5EF4-FFF2-40B4-BE49-F238E27FC236}">
                <a16:creationId xmlns:a16="http://schemas.microsoft.com/office/drawing/2014/main" id="{BC6B829A-FF24-43E2-A6BF-0E071EE45517}"/>
              </a:ext>
            </a:extLst>
          </p:cNvPr>
          <p:cNvSpPr>
            <a:spLocks noGrp="1"/>
          </p:cNvSpPr>
          <p:nvPr>
            <p:ph type="dt" sz="half" idx="10"/>
          </p:nvPr>
        </p:nvSpPr>
        <p:spPr/>
        <p:txBody>
          <a:bodyPr/>
          <a:lstStyle/>
          <a:p>
            <a:fld id="{CE0C1376-4E50-48FA-BF8F-A8BDC44AE29C}" type="datetimeFigureOut">
              <a:rPr lang="el-GR" smtClean="0"/>
              <a:t>24/10/2017</a:t>
            </a:fld>
            <a:endParaRPr lang="el-GR"/>
          </a:p>
        </p:txBody>
      </p:sp>
      <p:sp>
        <p:nvSpPr>
          <p:cNvPr id="5" name="Θέση υποσέλιδου 4">
            <a:extLst>
              <a:ext uri="{FF2B5EF4-FFF2-40B4-BE49-F238E27FC236}">
                <a16:creationId xmlns:a16="http://schemas.microsoft.com/office/drawing/2014/main" id="{EB620779-B55A-4F1D-8EB9-CD051247CC5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40AAE1D-A754-40CF-8296-CD52D77E7BF6}"/>
              </a:ext>
            </a:extLst>
          </p:cNvPr>
          <p:cNvSpPr>
            <a:spLocks noGrp="1"/>
          </p:cNvSpPr>
          <p:nvPr>
            <p:ph type="sldNum" sz="quarter" idx="12"/>
          </p:nvPr>
        </p:nvSpPr>
        <p:spPr/>
        <p:txBody>
          <a:bodyPr/>
          <a:lstStyle/>
          <a:p>
            <a:fld id="{317636F1-A874-4469-B649-036594D6A38E}" type="slidenum">
              <a:rPr lang="el-GR" smtClean="0"/>
              <a:t>‹#›</a:t>
            </a:fld>
            <a:endParaRPr lang="el-GR"/>
          </a:p>
        </p:txBody>
      </p:sp>
    </p:spTree>
    <p:extLst>
      <p:ext uri="{BB962C8B-B14F-4D97-AF65-F5344CB8AC3E}">
        <p14:creationId xmlns:p14="http://schemas.microsoft.com/office/powerpoint/2010/main" val="2248342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DB0B680-92F3-461B-9A91-01BFF8FD54F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D23F5AF-B2FC-40D1-B7A8-B04DBE062477}"/>
              </a:ext>
            </a:extLst>
          </p:cNvPr>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a:extLst>
              <a:ext uri="{FF2B5EF4-FFF2-40B4-BE49-F238E27FC236}">
                <a16:creationId xmlns:a16="http://schemas.microsoft.com/office/drawing/2014/main" id="{70ACCB82-38DD-4ACD-BA0F-0EB57F84134E}"/>
              </a:ext>
            </a:extLst>
          </p:cNvPr>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a:extLst>
              <a:ext uri="{FF2B5EF4-FFF2-40B4-BE49-F238E27FC236}">
                <a16:creationId xmlns:a16="http://schemas.microsoft.com/office/drawing/2014/main" id="{29700F7A-885D-4CA1-A5C0-38288B1DF121}"/>
              </a:ext>
            </a:extLst>
          </p:cNvPr>
          <p:cNvSpPr>
            <a:spLocks noGrp="1"/>
          </p:cNvSpPr>
          <p:nvPr>
            <p:ph type="dt" sz="half" idx="10"/>
          </p:nvPr>
        </p:nvSpPr>
        <p:spPr/>
        <p:txBody>
          <a:bodyPr/>
          <a:lstStyle/>
          <a:p>
            <a:fld id="{CE0C1376-4E50-48FA-BF8F-A8BDC44AE29C}" type="datetimeFigureOut">
              <a:rPr lang="el-GR" smtClean="0"/>
              <a:t>24/10/2017</a:t>
            </a:fld>
            <a:endParaRPr lang="el-GR"/>
          </a:p>
        </p:txBody>
      </p:sp>
      <p:sp>
        <p:nvSpPr>
          <p:cNvPr id="6" name="Θέση υποσέλιδου 5">
            <a:extLst>
              <a:ext uri="{FF2B5EF4-FFF2-40B4-BE49-F238E27FC236}">
                <a16:creationId xmlns:a16="http://schemas.microsoft.com/office/drawing/2014/main" id="{95BA305B-99CB-4CA5-B8FC-F032BF2C8CA3}"/>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CF653D9-107C-466E-A1D0-F2D3B617AE59}"/>
              </a:ext>
            </a:extLst>
          </p:cNvPr>
          <p:cNvSpPr>
            <a:spLocks noGrp="1"/>
          </p:cNvSpPr>
          <p:nvPr>
            <p:ph type="sldNum" sz="quarter" idx="12"/>
          </p:nvPr>
        </p:nvSpPr>
        <p:spPr/>
        <p:txBody>
          <a:bodyPr/>
          <a:lstStyle/>
          <a:p>
            <a:fld id="{317636F1-A874-4469-B649-036594D6A38E}" type="slidenum">
              <a:rPr lang="el-GR" smtClean="0"/>
              <a:t>‹#›</a:t>
            </a:fld>
            <a:endParaRPr lang="el-GR"/>
          </a:p>
        </p:txBody>
      </p:sp>
    </p:spTree>
    <p:extLst>
      <p:ext uri="{BB962C8B-B14F-4D97-AF65-F5344CB8AC3E}">
        <p14:creationId xmlns:p14="http://schemas.microsoft.com/office/powerpoint/2010/main" val="1722574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BE17A1-59E8-4C5E-94FD-EA02EA5DEC94}"/>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EEC70E2-5B63-46C7-BDCA-F26D8010AC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A983EE9B-EBA4-4A9C-BDBD-1E917DD505AF}"/>
              </a:ext>
            </a:extLst>
          </p:cNvPr>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a:extLst>
              <a:ext uri="{FF2B5EF4-FFF2-40B4-BE49-F238E27FC236}">
                <a16:creationId xmlns:a16="http://schemas.microsoft.com/office/drawing/2014/main" id="{933BAE1C-5839-4DEB-892A-5B33A83C11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a:extLst>
              <a:ext uri="{FF2B5EF4-FFF2-40B4-BE49-F238E27FC236}">
                <a16:creationId xmlns:a16="http://schemas.microsoft.com/office/drawing/2014/main" id="{DA5338BA-2BB6-4B43-9E0E-2273A2E4EB55}"/>
              </a:ext>
            </a:extLst>
          </p:cNvPr>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a:extLst>
              <a:ext uri="{FF2B5EF4-FFF2-40B4-BE49-F238E27FC236}">
                <a16:creationId xmlns:a16="http://schemas.microsoft.com/office/drawing/2014/main" id="{DF2C9F2A-15DD-4C40-A656-C7FBBCF1B162}"/>
              </a:ext>
            </a:extLst>
          </p:cNvPr>
          <p:cNvSpPr>
            <a:spLocks noGrp="1"/>
          </p:cNvSpPr>
          <p:nvPr>
            <p:ph type="dt" sz="half" idx="10"/>
          </p:nvPr>
        </p:nvSpPr>
        <p:spPr/>
        <p:txBody>
          <a:bodyPr/>
          <a:lstStyle/>
          <a:p>
            <a:fld id="{CE0C1376-4E50-48FA-BF8F-A8BDC44AE29C}" type="datetimeFigureOut">
              <a:rPr lang="el-GR" smtClean="0"/>
              <a:t>24/10/2017</a:t>
            </a:fld>
            <a:endParaRPr lang="el-GR"/>
          </a:p>
        </p:txBody>
      </p:sp>
      <p:sp>
        <p:nvSpPr>
          <p:cNvPr id="8" name="Θέση υποσέλιδου 7">
            <a:extLst>
              <a:ext uri="{FF2B5EF4-FFF2-40B4-BE49-F238E27FC236}">
                <a16:creationId xmlns:a16="http://schemas.microsoft.com/office/drawing/2014/main" id="{9B096554-FCA5-413D-BB5D-C63E4AC8057A}"/>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422A268B-FCA7-468B-A16E-7C9A76BCB3C6}"/>
              </a:ext>
            </a:extLst>
          </p:cNvPr>
          <p:cNvSpPr>
            <a:spLocks noGrp="1"/>
          </p:cNvSpPr>
          <p:nvPr>
            <p:ph type="sldNum" sz="quarter" idx="12"/>
          </p:nvPr>
        </p:nvSpPr>
        <p:spPr/>
        <p:txBody>
          <a:bodyPr/>
          <a:lstStyle/>
          <a:p>
            <a:fld id="{317636F1-A874-4469-B649-036594D6A38E}" type="slidenum">
              <a:rPr lang="el-GR" smtClean="0"/>
              <a:t>‹#›</a:t>
            </a:fld>
            <a:endParaRPr lang="el-GR"/>
          </a:p>
        </p:txBody>
      </p:sp>
    </p:spTree>
    <p:extLst>
      <p:ext uri="{BB962C8B-B14F-4D97-AF65-F5344CB8AC3E}">
        <p14:creationId xmlns:p14="http://schemas.microsoft.com/office/powerpoint/2010/main" val="3999746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5620D5-1FC1-46CC-AC57-A7127BEC67A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431A913A-1718-4A8F-A3F9-DC8D5850CB35}"/>
              </a:ext>
            </a:extLst>
          </p:cNvPr>
          <p:cNvSpPr>
            <a:spLocks noGrp="1"/>
          </p:cNvSpPr>
          <p:nvPr>
            <p:ph type="dt" sz="half" idx="10"/>
          </p:nvPr>
        </p:nvSpPr>
        <p:spPr/>
        <p:txBody>
          <a:bodyPr/>
          <a:lstStyle/>
          <a:p>
            <a:fld id="{CE0C1376-4E50-48FA-BF8F-A8BDC44AE29C}" type="datetimeFigureOut">
              <a:rPr lang="el-GR" smtClean="0"/>
              <a:t>24/10/2017</a:t>
            </a:fld>
            <a:endParaRPr lang="el-GR"/>
          </a:p>
        </p:txBody>
      </p:sp>
      <p:sp>
        <p:nvSpPr>
          <p:cNvPr id="4" name="Θέση υποσέλιδου 3">
            <a:extLst>
              <a:ext uri="{FF2B5EF4-FFF2-40B4-BE49-F238E27FC236}">
                <a16:creationId xmlns:a16="http://schemas.microsoft.com/office/drawing/2014/main" id="{8A4EBB41-8106-41A1-A2A6-D197C92897E2}"/>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978871AD-D2A6-408D-B89D-42D881DBA678}"/>
              </a:ext>
            </a:extLst>
          </p:cNvPr>
          <p:cNvSpPr>
            <a:spLocks noGrp="1"/>
          </p:cNvSpPr>
          <p:nvPr>
            <p:ph type="sldNum" sz="quarter" idx="12"/>
          </p:nvPr>
        </p:nvSpPr>
        <p:spPr/>
        <p:txBody>
          <a:bodyPr/>
          <a:lstStyle/>
          <a:p>
            <a:fld id="{317636F1-A874-4469-B649-036594D6A38E}" type="slidenum">
              <a:rPr lang="el-GR" smtClean="0"/>
              <a:t>‹#›</a:t>
            </a:fld>
            <a:endParaRPr lang="el-GR"/>
          </a:p>
        </p:txBody>
      </p:sp>
    </p:spTree>
    <p:extLst>
      <p:ext uri="{BB962C8B-B14F-4D97-AF65-F5344CB8AC3E}">
        <p14:creationId xmlns:p14="http://schemas.microsoft.com/office/powerpoint/2010/main" val="911918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8C99DACC-37F8-4099-9E91-C5BB70D7DB30}"/>
              </a:ext>
            </a:extLst>
          </p:cNvPr>
          <p:cNvSpPr>
            <a:spLocks noGrp="1"/>
          </p:cNvSpPr>
          <p:nvPr>
            <p:ph type="dt" sz="half" idx="10"/>
          </p:nvPr>
        </p:nvSpPr>
        <p:spPr/>
        <p:txBody>
          <a:bodyPr/>
          <a:lstStyle/>
          <a:p>
            <a:fld id="{CE0C1376-4E50-48FA-BF8F-A8BDC44AE29C}" type="datetimeFigureOut">
              <a:rPr lang="el-GR" smtClean="0"/>
              <a:t>24/10/2017</a:t>
            </a:fld>
            <a:endParaRPr lang="el-GR"/>
          </a:p>
        </p:txBody>
      </p:sp>
      <p:sp>
        <p:nvSpPr>
          <p:cNvPr id="3" name="Θέση υποσέλιδου 2">
            <a:extLst>
              <a:ext uri="{FF2B5EF4-FFF2-40B4-BE49-F238E27FC236}">
                <a16:creationId xmlns:a16="http://schemas.microsoft.com/office/drawing/2014/main" id="{8AB0412E-E29F-4DE4-B8D8-E1CD4DE67097}"/>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BD1510EB-281B-45A2-8A5F-15E416294466}"/>
              </a:ext>
            </a:extLst>
          </p:cNvPr>
          <p:cNvSpPr>
            <a:spLocks noGrp="1"/>
          </p:cNvSpPr>
          <p:nvPr>
            <p:ph type="sldNum" sz="quarter" idx="12"/>
          </p:nvPr>
        </p:nvSpPr>
        <p:spPr/>
        <p:txBody>
          <a:bodyPr/>
          <a:lstStyle/>
          <a:p>
            <a:fld id="{317636F1-A874-4469-B649-036594D6A38E}" type="slidenum">
              <a:rPr lang="el-GR" smtClean="0"/>
              <a:t>‹#›</a:t>
            </a:fld>
            <a:endParaRPr lang="el-GR"/>
          </a:p>
        </p:txBody>
      </p:sp>
    </p:spTree>
    <p:extLst>
      <p:ext uri="{BB962C8B-B14F-4D97-AF65-F5344CB8AC3E}">
        <p14:creationId xmlns:p14="http://schemas.microsoft.com/office/powerpoint/2010/main" val="130897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EBB4A40-2695-4131-A4BE-278CB6BF3565}"/>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3BF7AFED-F4D4-4DBB-BFFC-FF1AD9AC4F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a:extLst>
              <a:ext uri="{FF2B5EF4-FFF2-40B4-BE49-F238E27FC236}">
                <a16:creationId xmlns:a16="http://schemas.microsoft.com/office/drawing/2014/main" id="{32AC0042-0CF0-4856-819E-29227B2A2F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id="{D13F1F1A-0BFC-400D-91C5-9B774A9E1C5F}"/>
              </a:ext>
            </a:extLst>
          </p:cNvPr>
          <p:cNvSpPr>
            <a:spLocks noGrp="1"/>
          </p:cNvSpPr>
          <p:nvPr>
            <p:ph type="dt" sz="half" idx="10"/>
          </p:nvPr>
        </p:nvSpPr>
        <p:spPr/>
        <p:txBody>
          <a:bodyPr/>
          <a:lstStyle/>
          <a:p>
            <a:fld id="{CE0C1376-4E50-48FA-BF8F-A8BDC44AE29C}" type="datetimeFigureOut">
              <a:rPr lang="el-GR" smtClean="0"/>
              <a:t>24/10/2017</a:t>
            </a:fld>
            <a:endParaRPr lang="el-GR"/>
          </a:p>
        </p:txBody>
      </p:sp>
      <p:sp>
        <p:nvSpPr>
          <p:cNvPr id="6" name="Θέση υποσέλιδου 5">
            <a:extLst>
              <a:ext uri="{FF2B5EF4-FFF2-40B4-BE49-F238E27FC236}">
                <a16:creationId xmlns:a16="http://schemas.microsoft.com/office/drawing/2014/main" id="{8598C01B-3AB6-48C5-B7BD-D3C2ADB9C4E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23D01BB-F2D3-43EE-9AC8-98504CF1D619}"/>
              </a:ext>
            </a:extLst>
          </p:cNvPr>
          <p:cNvSpPr>
            <a:spLocks noGrp="1"/>
          </p:cNvSpPr>
          <p:nvPr>
            <p:ph type="sldNum" sz="quarter" idx="12"/>
          </p:nvPr>
        </p:nvSpPr>
        <p:spPr/>
        <p:txBody>
          <a:bodyPr/>
          <a:lstStyle/>
          <a:p>
            <a:fld id="{317636F1-A874-4469-B649-036594D6A38E}" type="slidenum">
              <a:rPr lang="el-GR" smtClean="0"/>
              <a:t>‹#›</a:t>
            </a:fld>
            <a:endParaRPr lang="el-GR"/>
          </a:p>
        </p:txBody>
      </p:sp>
    </p:spTree>
    <p:extLst>
      <p:ext uri="{BB962C8B-B14F-4D97-AF65-F5344CB8AC3E}">
        <p14:creationId xmlns:p14="http://schemas.microsoft.com/office/powerpoint/2010/main" val="2752734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D64A38-6782-4074-ABD9-C241CAED8A5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966E8D39-7B45-48E5-A967-5BCDF9D3F0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7FB88D05-9A24-43AB-B20E-88C41E20BC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id="{70574231-2575-4A67-A4E3-8A12C44FC598}"/>
              </a:ext>
            </a:extLst>
          </p:cNvPr>
          <p:cNvSpPr>
            <a:spLocks noGrp="1"/>
          </p:cNvSpPr>
          <p:nvPr>
            <p:ph type="dt" sz="half" idx="10"/>
          </p:nvPr>
        </p:nvSpPr>
        <p:spPr/>
        <p:txBody>
          <a:bodyPr/>
          <a:lstStyle/>
          <a:p>
            <a:fld id="{CE0C1376-4E50-48FA-BF8F-A8BDC44AE29C}" type="datetimeFigureOut">
              <a:rPr lang="el-GR" smtClean="0"/>
              <a:t>24/10/2017</a:t>
            </a:fld>
            <a:endParaRPr lang="el-GR"/>
          </a:p>
        </p:txBody>
      </p:sp>
      <p:sp>
        <p:nvSpPr>
          <p:cNvPr id="6" name="Θέση υποσέλιδου 5">
            <a:extLst>
              <a:ext uri="{FF2B5EF4-FFF2-40B4-BE49-F238E27FC236}">
                <a16:creationId xmlns:a16="http://schemas.microsoft.com/office/drawing/2014/main" id="{908B00DF-DC6E-4048-A458-27DA1E19C61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EAB6910F-FBCB-42A2-B696-DEDB19A267A6}"/>
              </a:ext>
            </a:extLst>
          </p:cNvPr>
          <p:cNvSpPr>
            <a:spLocks noGrp="1"/>
          </p:cNvSpPr>
          <p:nvPr>
            <p:ph type="sldNum" sz="quarter" idx="12"/>
          </p:nvPr>
        </p:nvSpPr>
        <p:spPr/>
        <p:txBody>
          <a:bodyPr/>
          <a:lstStyle/>
          <a:p>
            <a:fld id="{317636F1-A874-4469-B649-036594D6A38E}" type="slidenum">
              <a:rPr lang="el-GR" smtClean="0"/>
              <a:t>‹#›</a:t>
            </a:fld>
            <a:endParaRPr lang="el-GR"/>
          </a:p>
        </p:txBody>
      </p:sp>
    </p:spTree>
    <p:extLst>
      <p:ext uri="{BB962C8B-B14F-4D97-AF65-F5344CB8AC3E}">
        <p14:creationId xmlns:p14="http://schemas.microsoft.com/office/powerpoint/2010/main" val="2194027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4BF9D7DC-9D4F-40AC-8AFA-6F2AF80BDE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EECCE33B-5B75-4820-880E-500E799DAD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6A8667CD-B792-4505-859D-0B9ED606A4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0C1376-4E50-48FA-BF8F-A8BDC44AE29C}" type="datetimeFigureOut">
              <a:rPr lang="el-GR" smtClean="0"/>
              <a:t>24/10/2017</a:t>
            </a:fld>
            <a:endParaRPr lang="el-GR"/>
          </a:p>
        </p:txBody>
      </p:sp>
      <p:sp>
        <p:nvSpPr>
          <p:cNvPr id="5" name="Θέση υποσέλιδου 4">
            <a:extLst>
              <a:ext uri="{FF2B5EF4-FFF2-40B4-BE49-F238E27FC236}">
                <a16:creationId xmlns:a16="http://schemas.microsoft.com/office/drawing/2014/main" id="{AC85F59A-8240-481E-BC13-2F93B3602B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3ACD32CD-F91C-43A9-9BB1-D93C47A69A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7636F1-A874-4469-B649-036594D6A38E}" type="slidenum">
              <a:rPr lang="el-GR" smtClean="0"/>
              <a:t>‹#›</a:t>
            </a:fld>
            <a:endParaRPr lang="el-GR"/>
          </a:p>
        </p:txBody>
      </p:sp>
    </p:spTree>
    <p:extLst>
      <p:ext uri="{BB962C8B-B14F-4D97-AF65-F5344CB8AC3E}">
        <p14:creationId xmlns:p14="http://schemas.microsoft.com/office/powerpoint/2010/main" val="4038816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πράσινο, μεταλλικά σκεύη, αντικείμενο, καθιστός&#10;&#10;Η περιγραφή δημιουργήθηκε με υψηλή αξιοπιστία">
            <a:extLst>
              <a:ext uri="{FF2B5EF4-FFF2-40B4-BE49-F238E27FC236}">
                <a16:creationId xmlns:a16="http://schemas.microsoft.com/office/drawing/2014/main" id="{7EB06C75-ACFD-4D13-8B66-547AA1FE6C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Υπότιτλος 2">
            <a:extLst>
              <a:ext uri="{FF2B5EF4-FFF2-40B4-BE49-F238E27FC236}">
                <a16:creationId xmlns:a16="http://schemas.microsoft.com/office/drawing/2014/main" id="{266344A7-DF9E-4E7E-9D54-E841A4D96747}"/>
              </a:ext>
            </a:extLst>
          </p:cNvPr>
          <p:cNvSpPr txBox="1">
            <a:spLocks/>
          </p:cNvSpPr>
          <p:nvPr/>
        </p:nvSpPr>
        <p:spPr>
          <a:xfrm>
            <a:off x="225157" y="2038446"/>
            <a:ext cx="4964483" cy="4396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4000" b="1" dirty="0">
                <a:latin typeface="Aka-Acid-StaticBold" panose="02000506000000020003" pitchFamily="50" charset="0"/>
              </a:rPr>
              <a:t>Οδηγός Εξοικονόμησης</a:t>
            </a:r>
          </a:p>
          <a:p>
            <a:pPr marL="0" indent="0" algn="ctr">
              <a:buNone/>
            </a:pPr>
            <a:r>
              <a:rPr lang="el-GR" sz="4000" b="1" dirty="0">
                <a:latin typeface="Aka-Acid-StaticBold" panose="02000506000000020003" pitchFamily="50" charset="0"/>
              </a:rPr>
              <a:t>Ενέργειας</a:t>
            </a:r>
          </a:p>
          <a:p>
            <a:pPr marL="0" indent="0" algn="ctr">
              <a:buNone/>
            </a:pPr>
            <a:endParaRPr lang="el-GR" sz="4000" b="1" dirty="0">
              <a:latin typeface="Aka-Acid-StaticBold" panose="02000506000000020003" pitchFamily="50" charset="0"/>
            </a:endParaRPr>
          </a:p>
          <a:p>
            <a:pPr marL="0" indent="0" algn="ctr">
              <a:buNone/>
            </a:pPr>
            <a:endParaRPr lang="el-GR" sz="4000" b="1" dirty="0">
              <a:latin typeface="Aka-Acid-StaticBold" panose="02000506000000020003" pitchFamily="50" charset="0"/>
            </a:endParaRPr>
          </a:p>
          <a:p>
            <a:pPr marL="0" indent="0" algn="ctr">
              <a:buNone/>
            </a:pPr>
            <a:endParaRPr lang="el-GR" sz="4000" b="1" dirty="0">
              <a:latin typeface="Aka-Acid-StaticBold" panose="02000506000000020003" pitchFamily="50" charset="0"/>
            </a:endParaRPr>
          </a:p>
          <a:p>
            <a:pPr marL="0" indent="0" algn="ctr">
              <a:buNone/>
            </a:pPr>
            <a:r>
              <a:rPr lang="el-GR" sz="2000" b="1" dirty="0">
                <a:latin typeface="Aka-Acid-StaticBold" panose="02000506000000020003" pitchFamily="50" charset="0"/>
              </a:rPr>
              <a:t>Σύμβουλοι Εξοικονόμησης Ενέργειας</a:t>
            </a:r>
          </a:p>
        </p:txBody>
      </p:sp>
      <p:pic>
        <p:nvPicPr>
          <p:cNvPr id="6" name="Εικόνα 5">
            <a:extLst>
              <a:ext uri="{FF2B5EF4-FFF2-40B4-BE49-F238E27FC236}">
                <a16:creationId xmlns:a16="http://schemas.microsoft.com/office/drawing/2014/main" id="{27CDA91C-14D3-4465-B933-388CD87D5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53" y="4350749"/>
            <a:ext cx="4494078" cy="1323487"/>
          </a:xfrm>
          <a:prstGeom prst="rect">
            <a:avLst/>
          </a:prstGeom>
        </p:spPr>
      </p:pic>
    </p:spTree>
    <p:extLst>
      <p:ext uri="{BB962C8B-B14F-4D97-AF65-F5344CB8AC3E}">
        <p14:creationId xmlns:p14="http://schemas.microsoft.com/office/powerpoint/2010/main" val="2942013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FA4C2924-904B-4C4F-9EF3-AF136659D912}"/>
              </a:ext>
            </a:extLst>
          </p:cNvPr>
          <p:cNvSpPr>
            <a:spLocks noGrp="1"/>
          </p:cNvSpPr>
          <p:nvPr>
            <p:ph idx="1"/>
          </p:nvPr>
        </p:nvSpPr>
        <p:spPr>
          <a:xfrm>
            <a:off x="6943725" y="1358900"/>
            <a:ext cx="5019675" cy="5289550"/>
          </a:xfrm>
        </p:spPr>
        <p:txBody>
          <a:bodyPr>
            <a:normAutofit fontScale="40000" lnSpcReduction="20000"/>
          </a:bodyPr>
          <a:lstStyle/>
          <a:p>
            <a:pPr marL="0" indent="0">
              <a:buNone/>
            </a:pPr>
            <a:r>
              <a:rPr lang="en-US" sz="4500" dirty="0">
                <a:solidFill>
                  <a:schemeClr val="accent2"/>
                </a:solidFill>
                <a:latin typeface="Aka-Acid-OdinBold" panose="020F0000000000000000" pitchFamily="34" charset="-95"/>
              </a:rPr>
              <a:t>Tips </a:t>
            </a:r>
            <a:r>
              <a:rPr lang="el-GR" sz="4500" dirty="0">
                <a:solidFill>
                  <a:schemeClr val="accent2"/>
                </a:solidFill>
                <a:latin typeface="Aka-Acid-OdinBold" panose="020F0000000000000000" pitchFamily="34" charset="-95"/>
              </a:rPr>
              <a:t>για το φωτισμό</a:t>
            </a:r>
          </a:p>
          <a:p>
            <a:pPr marL="0" indent="0">
              <a:buNone/>
            </a:pPr>
            <a:endParaRPr lang="el-GR" dirty="0">
              <a:solidFill>
                <a:schemeClr val="accent2"/>
              </a:solidFill>
              <a:latin typeface="Aka-Acid-OdinBold" panose="020F0000000000000000" pitchFamily="34" charset="-95"/>
            </a:endParaRPr>
          </a:p>
          <a:p>
            <a:pPr>
              <a:lnSpc>
                <a:spcPct val="120000"/>
              </a:lnSpc>
              <a:buClr>
                <a:schemeClr val="accent2"/>
              </a:buClr>
              <a:buFont typeface="Wingdings" panose="05000000000000000000" pitchFamily="2" charset="2"/>
              <a:buChar char="ü"/>
            </a:pPr>
            <a:r>
              <a:rPr lang="el-GR" sz="3500" dirty="0"/>
              <a:t>Φωτίστε τους χώρους του σπιτιού με τον κατάλληλο τρόπο. Η ένδειξη Κ ή </a:t>
            </a:r>
            <a:r>
              <a:rPr lang="el-GR" sz="3500" dirty="0" err="1"/>
              <a:t>Κέλβιν</a:t>
            </a:r>
            <a:r>
              <a:rPr lang="el-GR" sz="3500" dirty="0"/>
              <a:t> υποδηλώνει το πόσο ζεστό ή ψυχρό είναι το φως. Όσο πιο χαμηλή η ένδειξη, τόσο πιο κιτρινωπό το φως (3000Κ – 4000Κ).</a:t>
            </a:r>
          </a:p>
          <a:p>
            <a:pPr>
              <a:lnSpc>
                <a:spcPct val="120000"/>
              </a:lnSpc>
              <a:buClr>
                <a:schemeClr val="accent2"/>
              </a:buClr>
              <a:buFont typeface="Wingdings" panose="05000000000000000000" pitchFamily="2" charset="2"/>
              <a:buChar char="ü"/>
            </a:pPr>
            <a:endParaRPr lang="el-GR" sz="3500" dirty="0"/>
          </a:p>
          <a:p>
            <a:pPr>
              <a:lnSpc>
                <a:spcPct val="120000"/>
              </a:lnSpc>
              <a:buClr>
                <a:schemeClr val="accent2"/>
              </a:buClr>
              <a:buFont typeface="Wingdings" panose="05000000000000000000" pitchFamily="2" charset="2"/>
              <a:buChar char="ü"/>
            </a:pPr>
            <a:r>
              <a:rPr lang="el-GR" sz="3500" dirty="0"/>
              <a:t>Αγγίξτε, ή πλησιάστε με το χέρι τους λαμπτήρες την ώρα που λειτουργούν και δείτε πόσο ζεστοί γίνονται. Η ζέστη είναι παραπροϊόν και δεν είναι το επιθυμητό αποτέλεσμα. Ο λαμπτήρας είναι εκεί για να μας χαρίζει φως – μόνο φως. Σκεφτείτε ότι τα καλοκαίρια το κλιματιστικό σας αντιπαλεύει και την ζέστη που παράγουν κάποιες συσκευές και λαμπτήρες μέσα στο σπίτι.</a:t>
            </a:r>
          </a:p>
          <a:p>
            <a:pPr>
              <a:lnSpc>
                <a:spcPct val="120000"/>
              </a:lnSpc>
              <a:buClr>
                <a:schemeClr val="accent2"/>
              </a:buClr>
              <a:buFont typeface="Wingdings" panose="05000000000000000000" pitchFamily="2" charset="2"/>
              <a:buChar char="ü"/>
            </a:pPr>
            <a:endParaRPr lang="el-GR" sz="3500" dirty="0"/>
          </a:p>
          <a:p>
            <a:pPr>
              <a:lnSpc>
                <a:spcPct val="120000"/>
              </a:lnSpc>
              <a:buClr>
                <a:schemeClr val="accent2"/>
              </a:buClr>
              <a:buFont typeface="Wingdings" panose="05000000000000000000" pitchFamily="2" charset="2"/>
              <a:buChar char="ü"/>
            </a:pPr>
            <a:r>
              <a:rPr lang="el-GR" sz="3500" dirty="0"/>
              <a:t>Αντικαταστήστε όσους περισσότερους λαμπτήρες μπορείτε με λάμπες </a:t>
            </a:r>
            <a:r>
              <a:rPr lang="en-US" sz="3500" dirty="0"/>
              <a:t>Led</a:t>
            </a:r>
            <a:r>
              <a:rPr lang="el-GR" sz="3500" dirty="0"/>
              <a:t> νέας τεχνολογίας. Όμως προσοχή – υπάρχουν πάρα πολλά προϊόντα που υπόσχονται εξοικονόμηση και διάρκεια ζωής και δεν τηρούν αυτήν την υπόσχεση. Ρωτήστε τους ειδικούς.</a:t>
            </a:r>
          </a:p>
          <a:p>
            <a:endParaRPr lang="el-GR" dirty="0"/>
          </a:p>
        </p:txBody>
      </p:sp>
      <p:pic>
        <p:nvPicPr>
          <p:cNvPr id="4" name="Εικόνα 3" descr="Εικόνα που περιέχει χλόη, άτομο&#10;&#10;Η περιγραφή δημιουργήθηκε με υψηλή αξιοπιστία">
            <a:extLst>
              <a:ext uri="{FF2B5EF4-FFF2-40B4-BE49-F238E27FC236}">
                <a16:creationId xmlns:a16="http://schemas.microsoft.com/office/drawing/2014/main" id="{AA1AF04B-9169-4196-ADEA-F6847E0912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810376" cy="6858000"/>
          </a:xfrm>
          <a:prstGeom prst="rect">
            <a:avLst/>
          </a:prstGeom>
        </p:spPr>
      </p:pic>
    </p:spTree>
    <p:extLst>
      <p:ext uri="{BB962C8B-B14F-4D97-AF65-F5344CB8AC3E}">
        <p14:creationId xmlns:p14="http://schemas.microsoft.com/office/powerpoint/2010/main" val="2326544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41CC0E89-3F3C-4F95-83F1-D755071D68B4}"/>
              </a:ext>
            </a:extLst>
          </p:cNvPr>
          <p:cNvSpPr>
            <a:spLocks noGrp="1"/>
          </p:cNvSpPr>
          <p:nvPr>
            <p:ph idx="1"/>
          </p:nvPr>
        </p:nvSpPr>
        <p:spPr>
          <a:xfrm>
            <a:off x="6915150" y="1416050"/>
            <a:ext cx="5162550" cy="5441950"/>
          </a:xfrm>
        </p:spPr>
        <p:txBody>
          <a:bodyPr>
            <a:normAutofit/>
          </a:bodyPr>
          <a:lstStyle/>
          <a:p>
            <a:pPr marL="0" indent="0">
              <a:lnSpc>
                <a:spcPct val="70000"/>
              </a:lnSpc>
              <a:buNone/>
            </a:pPr>
            <a:r>
              <a:rPr lang="el-GR" sz="1800" dirty="0">
                <a:solidFill>
                  <a:schemeClr val="accent2"/>
                </a:solidFill>
                <a:latin typeface="Aka-Acid-OdinBold" panose="020F0000000000000000" pitchFamily="34" charset="-95"/>
              </a:rPr>
              <a:t>Για την υγρασία μέσα στο σπίτι</a:t>
            </a:r>
          </a:p>
          <a:p>
            <a:pPr marL="0" indent="0">
              <a:lnSpc>
                <a:spcPct val="70000"/>
              </a:lnSpc>
              <a:buNone/>
            </a:pPr>
            <a:endParaRPr lang="el-GR" sz="1800" dirty="0">
              <a:solidFill>
                <a:schemeClr val="accent2"/>
              </a:solidFill>
              <a:latin typeface="Aka-Acid-OdinBold" panose="020F0000000000000000" pitchFamily="34" charset="-95"/>
            </a:endParaRPr>
          </a:p>
          <a:p>
            <a:pPr>
              <a:buClr>
                <a:schemeClr val="accent2"/>
              </a:buClr>
              <a:buFont typeface="Wingdings" panose="05000000000000000000" pitchFamily="2" charset="2"/>
              <a:buChar char="§"/>
            </a:pPr>
            <a:r>
              <a:rPr lang="el-GR" sz="1400" dirty="0"/>
              <a:t>Σε ορισμένες περιπτώσεις, όπως ημιυπόγεια ή ισόγεια διαμερίσματα, η υγρασία δεν μπορεί να καταπολεμηθεί παρά μονάχα με ηλεκτρικούς </a:t>
            </a:r>
            <a:r>
              <a:rPr lang="el-GR" sz="1400" dirty="0" err="1"/>
              <a:t>αφυγραντήρες</a:t>
            </a:r>
            <a:r>
              <a:rPr lang="el-GR" sz="1400" dirty="0"/>
              <a:t>. Σε αυτές τις περιπτώσεις, η </a:t>
            </a:r>
            <a:r>
              <a:rPr lang="el-GR" sz="1400" dirty="0" err="1"/>
              <a:t>αφύγρανση</a:t>
            </a:r>
            <a:r>
              <a:rPr lang="el-GR" sz="1400" dirty="0"/>
              <a:t> πράγματι ρίχνει την κατανάλωση της ενέργειας στο χώρο και η γενικότερη αίσθηση βελτιώνεται σημαντικά. </a:t>
            </a:r>
          </a:p>
          <a:p>
            <a:pPr>
              <a:buClr>
                <a:schemeClr val="accent2"/>
              </a:buClr>
              <a:buFont typeface="Wingdings" panose="05000000000000000000" pitchFamily="2" charset="2"/>
              <a:buChar char="§"/>
            </a:pPr>
            <a:endParaRPr lang="el-GR" sz="1400" dirty="0"/>
          </a:p>
          <a:p>
            <a:pPr>
              <a:buClr>
                <a:schemeClr val="accent2"/>
              </a:buClr>
              <a:buFont typeface="Wingdings" panose="05000000000000000000" pitchFamily="2" charset="2"/>
              <a:buChar char="§"/>
            </a:pPr>
            <a:r>
              <a:rPr lang="el-GR" sz="1400" dirty="0"/>
              <a:t>Πολύ συχνά λόγω ανταγωνισμού, η τηλεοπτική διαφήμιση μας "βομβαρδίζει" ή προσπαθεί να μας πείσει ότι όλοι χρειαζόμαστε ηλεκτρικούς </a:t>
            </a:r>
            <a:r>
              <a:rPr lang="el-GR" sz="1400" dirty="0" err="1"/>
              <a:t>αφυγραντήρες</a:t>
            </a:r>
            <a:r>
              <a:rPr lang="el-GR" sz="1400" dirty="0"/>
              <a:t>, </a:t>
            </a:r>
            <a:r>
              <a:rPr lang="el-GR" sz="1400" dirty="0" err="1"/>
              <a:t>ιονιστές</a:t>
            </a:r>
            <a:r>
              <a:rPr lang="el-GR" sz="1400" dirty="0"/>
              <a:t> κλπ. </a:t>
            </a:r>
          </a:p>
          <a:p>
            <a:pPr>
              <a:buClr>
                <a:schemeClr val="accent2"/>
              </a:buClr>
              <a:buFont typeface="Wingdings" panose="05000000000000000000" pitchFamily="2" charset="2"/>
              <a:buChar char="§"/>
            </a:pPr>
            <a:endParaRPr lang="el-GR" sz="1400" dirty="0"/>
          </a:p>
          <a:p>
            <a:pPr marL="0" indent="0">
              <a:buClr>
                <a:schemeClr val="accent2"/>
              </a:buClr>
              <a:buNone/>
            </a:pPr>
            <a:r>
              <a:rPr lang="en-US" sz="1400" dirty="0">
                <a:solidFill>
                  <a:schemeClr val="accent2"/>
                </a:solidFill>
                <a:latin typeface="Aka-Acid-OdinBold" panose="020F0000000000000000" pitchFamily="34" charset="-95"/>
              </a:rPr>
              <a:t>Tips</a:t>
            </a:r>
            <a:endParaRPr lang="el-GR" sz="1400" dirty="0"/>
          </a:p>
          <a:p>
            <a:pPr>
              <a:buClr>
                <a:schemeClr val="accent2"/>
              </a:buClr>
              <a:buFont typeface="Wingdings" panose="05000000000000000000" pitchFamily="2" charset="2"/>
              <a:buChar char="ü"/>
            </a:pPr>
            <a:r>
              <a:rPr lang="el-GR" sz="1400" dirty="0"/>
              <a:t>Κάθε περίπτωση είναι διαφορετική. Στην Ελλάδα, σε γενικές γραμμές έχουμε καθαρό αέρα και αν επιμένετε να καπνίζετε εντός κλειστών χώρων, δεν θα βελτιώσει την κατάσταση κανένας </a:t>
            </a:r>
            <a:r>
              <a:rPr lang="el-GR" sz="1400" dirty="0" err="1"/>
              <a:t>ιονιστής</a:t>
            </a:r>
            <a:r>
              <a:rPr lang="el-GR" sz="1400" dirty="0"/>
              <a:t>.</a:t>
            </a:r>
          </a:p>
          <a:p>
            <a:endParaRPr lang="el-GR" dirty="0"/>
          </a:p>
        </p:txBody>
      </p:sp>
      <p:pic>
        <p:nvPicPr>
          <p:cNvPr id="5" name="Εικόνα 4" descr="Εικόνα που περιέχει καναπές, εσωτερικό, θέση, έπιπλα&#10;&#10;Η περιγραφή δημιουργήθηκε με πολύ υψηλή αξιοπιστία">
            <a:extLst>
              <a:ext uri="{FF2B5EF4-FFF2-40B4-BE49-F238E27FC236}">
                <a16:creationId xmlns:a16="http://schemas.microsoft.com/office/drawing/2014/main" id="{08FE7560-40E0-4A9D-9E5E-906206225B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705600" cy="6858000"/>
          </a:xfrm>
          <a:prstGeom prst="rect">
            <a:avLst/>
          </a:prstGeom>
        </p:spPr>
      </p:pic>
    </p:spTree>
    <p:extLst>
      <p:ext uri="{BB962C8B-B14F-4D97-AF65-F5344CB8AC3E}">
        <p14:creationId xmlns:p14="http://schemas.microsoft.com/office/powerpoint/2010/main" val="3746073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descr="Εικόνα που περιέχει παράθυρο, εσωτερικό, τοίχος, δάπεδο&#10;&#10;Η περιγραφή δημιουργήθηκε με πολύ υψηλή αξιοπιστία">
            <a:extLst>
              <a:ext uri="{FF2B5EF4-FFF2-40B4-BE49-F238E27FC236}">
                <a16:creationId xmlns:a16="http://schemas.microsoft.com/office/drawing/2014/main" id="{20E83845-B9C3-43CC-A2B7-86F98E3101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4" name="Ορθογώνιο 3">
            <a:extLst>
              <a:ext uri="{FF2B5EF4-FFF2-40B4-BE49-F238E27FC236}">
                <a16:creationId xmlns:a16="http://schemas.microsoft.com/office/drawing/2014/main" id="{FEA3CDEF-03F4-43EE-8C2D-77A6C91C543D}"/>
              </a:ext>
            </a:extLst>
          </p:cNvPr>
          <p:cNvSpPr/>
          <p:nvPr/>
        </p:nvSpPr>
        <p:spPr>
          <a:xfrm>
            <a:off x="6997068" y="1132230"/>
            <a:ext cx="5085875" cy="5539978"/>
          </a:xfrm>
          <a:prstGeom prst="rect">
            <a:avLst/>
          </a:prstGeom>
        </p:spPr>
        <p:txBody>
          <a:bodyPr wrap="square">
            <a:spAutoFit/>
          </a:bodyPr>
          <a:lstStyle/>
          <a:p>
            <a:pPr>
              <a:spcAft>
                <a:spcPts val="0"/>
              </a:spcAft>
            </a:pPr>
            <a:r>
              <a:rPr lang="el-GR" b="1" dirty="0">
                <a:solidFill>
                  <a:schemeClr val="accent2"/>
                </a:solidFill>
                <a:latin typeface="Aka-Acid-OdinBold" panose="020F0000000000000000" pitchFamily="34" charset="-95"/>
                <a:ea typeface="Yu Mincho" panose="02020400000000000000" pitchFamily="18" charset="-128"/>
                <a:cs typeface="Times New Roman" panose="02020603050405020304" pitchFamily="18" charset="0"/>
              </a:rPr>
              <a:t>Αερισμός του σπιτιού </a:t>
            </a:r>
            <a:endParaRPr lang="en-US" b="1" dirty="0">
              <a:solidFill>
                <a:schemeClr val="accent2"/>
              </a:solidFill>
              <a:latin typeface="Aka-Acid-OdinBold" panose="020F0000000000000000" pitchFamily="34" charset="-95"/>
              <a:ea typeface="Yu Mincho" panose="02020400000000000000" pitchFamily="18" charset="-128"/>
              <a:cs typeface="Times New Roman" panose="02020603050405020304" pitchFamily="18" charset="0"/>
            </a:endParaRPr>
          </a:p>
          <a:p>
            <a:pPr>
              <a:spcAft>
                <a:spcPts val="0"/>
              </a:spcAft>
            </a:pPr>
            <a:endParaRPr lang="el-GR" b="1" dirty="0">
              <a:solidFill>
                <a:schemeClr val="accent2"/>
              </a:solidFill>
              <a:latin typeface="Aka-Acid-OdinBold" panose="020F0000000000000000" pitchFamily="34" charset="-95"/>
              <a:ea typeface="Yu Mincho" panose="02020400000000000000" pitchFamily="18" charset="-128"/>
              <a:cs typeface="Times New Roman" panose="02020603050405020304" pitchFamily="18" charset="0"/>
            </a:endParaRPr>
          </a:p>
          <a:p>
            <a:pPr marL="285750" indent="-285750">
              <a:spcAft>
                <a:spcPts val="0"/>
              </a:spcAft>
              <a:buClr>
                <a:schemeClr val="accent2"/>
              </a:buClr>
              <a:buFont typeface="Wingdings" panose="05000000000000000000" pitchFamily="2" charset="2"/>
              <a:buChar char="§"/>
            </a:pPr>
            <a:r>
              <a:rPr lang="el-GR" sz="1400" dirty="0">
                <a:latin typeface="Calibri" panose="020F0502020204030204" pitchFamily="34" charset="0"/>
                <a:ea typeface="Yu Mincho" panose="02020400000000000000" pitchFamily="18" charset="-128"/>
                <a:cs typeface="Times New Roman" panose="02020603050405020304" pitchFamily="18" charset="0"/>
              </a:rPr>
              <a:t>Ένα κλασικό σφάλμα που κάνουν σχεδόν όλες οι νοικοκυρές, όταν αερίζουν το σπίτι, είναι ότι αφήνουν τα παράθυρα ανοικτά - συνήθως σε ανάκληση - για ώρες.</a:t>
            </a:r>
          </a:p>
          <a:p>
            <a:pPr>
              <a:spcAft>
                <a:spcPts val="0"/>
              </a:spcAft>
              <a:buClr>
                <a:schemeClr val="accent2"/>
              </a:buClr>
            </a:pPr>
            <a:endParaRPr lang="en-US" sz="1200" dirty="0">
              <a:solidFill>
                <a:schemeClr val="accent2"/>
              </a:solidFill>
              <a:latin typeface="Aka-Acid-OdinBold" panose="020F0000000000000000" pitchFamily="34" charset="-95"/>
              <a:ea typeface="Yu Mincho" panose="02020400000000000000" pitchFamily="18" charset="-128"/>
              <a:cs typeface="Times New Roman" panose="02020603050405020304" pitchFamily="18" charset="0"/>
            </a:endParaRPr>
          </a:p>
          <a:p>
            <a:pPr>
              <a:spcAft>
                <a:spcPts val="0"/>
              </a:spcAft>
              <a:buClr>
                <a:schemeClr val="accent2"/>
              </a:buClr>
            </a:pPr>
            <a:r>
              <a:rPr lang="en-US" sz="1400" dirty="0">
                <a:solidFill>
                  <a:schemeClr val="accent2"/>
                </a:solidFill>
                <a:latin typeface="Aka-Acid-OdinBold" panose="020F0000000000000000" pitchFamily="34" charset="-95"/>
                <a:ea typeface="Yu Mincho" panose="02020400000000000000" pitchFamily="18" charset="-128"/>
                <a:cs typeface="Times New Roman" panose="02020603050405020304" pitchFamily="18" charset="0"/>
              </a:rPr>
              <a:t>Tips</a:t>
            </a:r>
          </a:p>
          <a:p>
            <a:pPr>
              <a:spcAft>
                <a:spcPts val="0"/>
              </a:spcAft>
              <a:buClr>
                <a:schemeClr val="accent2"/>
              </a:buClr>
            </a:pPr>
            <a:endParaRPr lang="el-GR" sz="1400" dirty="0">
              <a:solidFill>
                <a:schemeClr val="accent2"/>
              </a:solidFill>
              <a:latin typeface="Aka-Acid-OdinBold" panose="020F0000000000000000" pitchFamily="34" charset="-95"/>
              <a:ea typeface="Yu Mincho" panose="02020400000000000000" pitchFamily="18" charset="-128"/>
              <a:cs typeface="Times New Roman" panose="02020603050405020304" pitchFamily="18" charset="0"/>
            </a:endParaRPr>
          </a:p>
          <a:p>
            <a:pPr marL="742950" lvl="1" indent="-285750">
              <a:buClr>
                <a:schemeClr val="accent2"/>
              </a:buClr>
              <a:buFont typeface="Wingdings" panose="05000000000000000000" pitchFamily="2" charset="2"/>
              <a:buChar char="ü"/>
            </a:pPr>
            <a:r>
              <a:rPr lang="el-GR" sz="1400" dirty="0">
                <a:latin typeface="Calibri" panose="020F0502020204030204" pitchFamily="34" charset="0"/>
                <a:ea typeface="Yu Mincho" panose="02020400000000000000" pitchFamily="18" charset="-128"/>
                <a:cs typeface="Times New Roman" panose="02020603050405020304" pitchFamily="18" charset="0"/>
              </a:rPr>
              <a:t>Το σπίτι χρειάζεται αερισμό, όμως αυτό πρέπει να γίνεται για 10 λεπτά το πολύ, με δύο εκατέρωθεν παράθυρα, ώστε να γίνεται ρεύμα και να αντικαθίσταται ο αέρας που ήταν μέσα στο δωμάτιο.</a:t>
            </a:r>
          </a:p>
          <a:p>
            <a:pPr marL="742950" lvl="1" indent="-285750">
              <a:buClr>
                <a:schemeClr val="accent2"/>
              </a:buClr>
              <a:buFont typeface="Wingdings" panose="05000000000000000000" pitchFamily="2" charset="2"/>
              <a:buChar char="ü"/>
            </a:pPr>
            <a:endParaRPr lang="el-GR" sz="1400" dirty="0">
              <a:latin typeface="Calibri" panose="020F0502020204030204" pitchFamily="34" charset="0"/>
              <a:ea typeface="Yu Mincho" panose="02020400000000000000" pitchFamily="18" charset="-128"/>
              <a:cs typeface="Times New Roman" panose="02020603050405020304" pitchFamily="18" charset="0"/>
            </a:endParaRPr>
          </a:p>
          <a:p>
            <a:pPr marL="742950" lvl="1" indent="-285750">
              <a:buClr>
                <a:schemeClr val="accent2"/>
              </a:buClr>
              <a:buFont typeface="Wingdings" panose="05000000000000000000" pitchFamily="2" charset="2"/>
              <a:buChar char="ü"/>
            </a:pPr>
            <a:r>
              <a:rPr lang="el-GR" sz="1400" dirty="0">
                <a:latin typeface="Calibri" panose="020F0502020204030204" pitchFamily="34" charset="0"/>
                <a:ea typeface="Yu Mincho" panose="02020400000000000000" pitchFamily="18" charset="-128"/>
                <a:cs typeface="Times New Roman" panose="02020603050405020304" pitchFamily="18" charset="0"/>
              </a:rPr>
              <a:t>Ακολούθως, κλείνουμε και κρατάμε τα παράθυρα κλειστά έτσι ώστε να μην προλαβαίνουν τα έπιπλα, οι τοίχοι και άλλα αντικείμενα μέσα στο σπίτι να κατεβάσουν  θερμοκρασία. </a:t>
            </a:r>
          </a:p>
          <a:p>
            <a:pPr marL="742950" lvl="1" indent="-285750">
              <a:buClr>
                <a:schemeClr val="accent2"/>
              </a:buClr>
              <a:buFont typeface="Wingdings" panose="05000000000000000000" pitchFamily="2" charset="2"/>
              <a:buChar char="ü"/>
            </a:pPr>
            <a:endParaRPr lang="el-GR" sz="1400" dirty="0">
              <a:latin typeface="Calibri" panose="020F0502020204030204" pitchFamily="34" charset="0"/>
              <a:ea typeface="Yu Mincho" panose="02020400000000000000" pitchFamily="18" charset="-128"/>
              <a:cs typeface="Times New Roman" panose="02020603050405020304" pitchFamily="18" charset="0"/>
            </a:endParaRPr>
          </a:p>
          <a:p>
            <a:pPr marL="742950" lvl="1" indent="-285750">
              <a:buClr>
                <a:schemeClr val="accent2"/>
              </a:buClr>
              <a:buFont typeface="Wingdings" panose="05000000000000000000" pitchFamily="2" charset="2"/>
              <a:buChar char="ü"/>
            </a:pPr>
            <a:r>
              <a:rPr lang="el-GR" sz="1400" dirty="0">
                <a:latin typeface="Calibri" panose="020F0502020204030204" pitchFamily="34" charset="0"/>
                <a:ea typeface="Yu Mincho" panose="02020400000000000000" pitchFamily="18" charset="-128"/>
                <a:cs typeface="Times New Roman" panose="02020603050405020304" pitchFamily="18" charset="0"/>
              </a:rPr>
              <a:t>Με τα παράθυρα σε ανάκληση, συνήθως δεν κυκλοφορεί και δεν αλλάζει γρήγορα ο αέρας μέσα στο δωμάτιο, ενώ αντιθέτως προς το επιδιωκόμενο, παγώνει όλη η περιοχή εσωτερικά πέριξ του ανοιχτού παραθύρου και του ταβανιού, το οποίου ενίοτε παρουσιάζει και υγρασία, που προέρχεται από τον αέρα που υγροποιείται στα ψυχρά τοιχώματα.</a:t>
            </a:r>
          </a:p>
        </p:txBody>
      </p:sp>
    </p:spTree>
    <p:extLst>
      <p:ext uri="{BB962C8B-B14F-4D97-AF65-F5344CB8AC3E}">
        <p14:creationId xmlns:p14="http://schemas.microsoft.com/office/powerpoint/2010/main" val="4088184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346D1F87-AFA2-4C7E-B950-C10792DACD45}"/>
              </a:ext>
            </a:extLst>
          </p:cNvPr>
          <p:cNvSpPr>
            <a:spLocks noGrp="1"/>
          </p:cNvSpPr>
          <p:nvPr>
            <p:ph idx="1"/>
          </p:nvPr>
        </p:nvSpPr>
        <p:spPr>
          <a:xfrm>
            <a:off x="7048458" y="927773"/>
            <a:ext cx="4958697" cy="7335467"/>
          </a:xfrm>
        </p:spPr>
        <p:txBody>
          <a:bodyPr>
            <a:normAutofit/>
          </a:bodyPr>
          <a:lstStyle/>
          <a:p>
            <a:pPr marL="0" indent="0">
              <a:buNone/>
            </a:pPr>
            <a:r>
              <a:rPr lang="el-GR" sz="1800" b="1" dirty="0">
                <a:solidFill>
                  <a:schemeClr val="accent2"/>
                </a:solidFill>
                <a:latin typeface="Aka-Acid-OdinBold" panose="020F0000000000000000" pitchFamily="34" charset="-95"/>
                <a:ea typeface="Yu Mincho" panose="02020400000000000000" pitchFamily="18" charset="-128"/>
                <a:cs typeface="Times New Roman" panose="02020603050405020304" pitchFamily="18" charset="0"/>
              </a:rPr>
              <a:t>Χρέωση της κιλοβατώρας</a:t>
            </a:r>
            <a:endParaRPr lang="en-US" sz="1800" b="1" dirty="0">
              <a:solidFill>
                <a:schemeClr val="accent2"/>
              </a:solidFill>
              <a:latin typeface="Aka-Acid-OdinBold" panose="020F0000000000000000" pitchFamily="34" charset="-95"/>
              <a:ea typeface="Yu Mincho" panose="02020400000000000000" pitchFamily="18" charset="-128"/>
              <a:cs typeface="Times New Roman" panose="02020603050405020304" pitchFamily="18" charset="0"/>
            </a:endParaRPr>
          </a:p>
          <a:p>
            <a:pPr marL="0" indent="0">
              <a:buNone/>
            </a:pPr>
            <a:endParaRPr lang="el-GR" sz="1800" b="1" dirty="0">
              <a:solidFill>
                <a:schemeClr val="accent2"/>
              </a:solidFill>
              <a:latin typeface="Aka-Acid-OdinBold" panose="020F0000000000000000" pitchFamily="34" charset="-95"/>
              <a:ea typeface="Yu Mincho" panose="02020400000000000000" pitchFamily="18" charset="-128"/>
              <a:cs typeface="Times New Roman" panose="02020603050405020304" pitchFamily="18" charset="0"/>
            </a:endParaRPr>
          </a:p>
          <a:p>
            <a:pPr>
              <a:lnSpc>
                <a:spcPct val="120000"/>
              </a:lnSpc>
              <a:spcAft>
                <a:spcPts val="0"/>
              </a:spcAft>
              <a:buClr>
                <a:schemeClr val="accent2"/>
              </a:buClr>
              <a:buFont typeface="Wingdings" panose="05000000000000000000" pitchFamily="2" charset="2"/>
              <a:buChar char="§"/>
            </a:pPr>
            <a:r>
              <a:rPr lang="el-GR" sz="1400" dirty="0">
                <a:latin typeface="Calibri" panose="020F0502020204030204" pitchFamily="34" charset="0"/>
                <a:ea typeface="Yu Mincho" panose="02020400000000000000" pitchFamily="18" charset="-128"/>
                <a:cs typeface="Times New Roman" panose="02020603050405020304" pitchFamily="18" charset="0"/>
              </a:rPr>
              <a:t>Η μέτρηση της κατανάλωσης, στα οικιακά τιμολόγια, γίνεται τρεις φορές το χρόνο, ανά τετράμηνο.</a:t>
            </a:r>
            <a:endParaRPr lang="en-US" sz="1400" dirty="0">
              <a:latin typeface="Calibri" panose="020F0502020204030204" pitchFamily="34" charset="0"/>
              <a:ea typeface="Yu Mincho" panose="02020400000000000000" pitchFamily="18" charset="-128"/>
              <a:cs typeface="Times New Roman" panose="02020603050405020304" pitchFamily="18" charset="0"/>
            </a:endParaRPr>
          </a:p>
          <a:p>
            <a:pPr>
              <a:lnSpc>
                <a:spcPct val="120000"/>
              </a:lnSpc>
              <a:spcAft>
                <a:spcPts val="0"/>
              </a:spcAft>
              <a:buClr>
                <a:schemeClr val="accent2"/>
              </a:buClr>
              <a:buFont typeface="Wingdings" panose="05000000000000000000" pitchFamily="2" charset="2"/>
              <a:buChar char="§"/>
            </a:pPr>
            <a:endParaRPr lang="el-GR" sz="1400" dirty="0">
              <a:latin typeface="Calibri" panose="020F0502020204030204" pitchFamily="34" charset="0"/>
              <a:ea typeface="Yu Mincho" panose="02020400000000000000" pitchFamily="18" charset="-128"/>
              <a:cs typeface="Times New Roman" panose="02020603050405020304" pitchFamily="18" charset="0"/>
            </a:endParaRPr>
          </a:p>
          <a:p>
            <a:pPr>
              <a:lnSpc>
                <a:spcPct val="120000"/>
              </a:lnSpc>
              <a:spcAft>
                <a:spcPts val="0"/>
              </a:spcAft>
              <a:buClr>
                <a:schemeClr val="accent2"/>
              </a:buClr>
              <a:buFont typeface="Wingdings" panose="05000000000000000000" pitchFamily="2" charset="2"/>
              <a:buChar char="§"/>
            </a:pPr>
            <a:r>
              <a:rPr lang="el-GR" sz="1400" dirty="0">
                <a:latin typeface="Calibri" panose="020F0502020204030204" pitchFamily="34" charset="0"/>
                <a:ea typeface="Yu Mincho" panose="02020400000000000000" pitchFamily="18" charset="-128"/>
                <a:cs typeface="Times New Roman" panose="02020603050405020304" pitchFamily="18" charset="0"/>
              </a:rPr>
              <a:t>Εάν η κατανάλωση δεν υπερβαίνει τις 2.000</a:t>
            </a:r>
            <a:r>
              <a:rPr lang="en-US" sz="1400" dirty="0">
                <a:latin typeface="Calibri" panose="020F0502020204030204" pitchFamily="34" charset="0"/>
                <a:ea typeface="Yu Mincho" panose="02020400000000000000" pitchFamily="18" charset="-128"/>
                <a:cs typeface="Times New Roman" panose="02020603050405020304" pitchFamily="18" charset="0"/>
              </a:rPr>
              <a:t>kWh</a:t>
            </a:r>
            <a:r>
              <a:rPr lang="el-GR" sz="1400" dirty="0">
                <a:latin typeface="Calibri" panose="020F0502020204030204" pitchFamily="34" charset="0"/>
                <a:ea typeface="Yu Mincho" panose="02020400000000000000" pitchFamily="18" charset="-128"/>
                <a:cs typeface="Times New Roman" panose="02020603050405020304" pitchFamily="18" charset="0"/>
              </a:rPr>
              <a:t>/4μηνο τότε η χρέωση είναι περίπου </a:t>
            </a:r>
            <a:r>
              <a:rPr lang="en-US" sz="1400" dirty="0">
                <a:latin typeface="Calibri" panose="020F0502020204030204" pitchFamily="34" charset="0"/>
                <a:ea typeface="Yu Mincho" panose="02020400000000000000" pitchFamily="18" charset="-128"/>
                <a:cs typeface="Times New Roman" panose="02020603050405020304" pitchFamily="18" charset="0"/>
              </a:rPr>
              <a:t>0,</a:t>
            </a:r>
            <a:r>
              <a:rPr lang="el-GR" sz="1400" dirty="0">
                <a:latin typeface="Calibri" panose="020F0502020204030204" pitchFamily="34" charset="0"/>
                <a:ea typeface="Yu Mincho" panose="02020400000000000000" pitchFamily="18" charset="-128"/>
                <a:cs typeface="Times New Roman" panose="02020603050405020304" pitchFamily="18" charset="0"/>
              </a:rPr>
              <a:t>185€</a:t>
            </a:r>
            <a:r>
              <a:rPr lang="en-US" sz="1400" dirty="0">
                <a:latin typeface="Calibri" panose="020F0502020204030204" pitchFamily="34" charset="0"/>
                <a:ea typeface="Yu Mincho" panose="02020400000000000000" pitchFamily="18" charset="-128"/>
                <a:cs typeface="Times New Roman" panose="02020603050405020304" pitchFamily="18" charset="0"/>
              </a:rPr>
              <a:t>/kWh </a:t>
            </a:r>
            <a:r>
              <a:rPr lang="el-GR" sz="1400" dirty="0">
                <a:latin typeface="Calibri" panose="020F0502020204030204" pitchFamily="34" charset="0"/>
                <a:ea typeface="Yu Mincho" panose="02020400000000000000" pitchFamily="18" charset="-128"/>
                <a:cs typeface="Times New Roman" panose="02020603050405020304" pitchFamily="18" charset="0"/>
              </a:rPr>
              <a:t>συμπεριλαμβανομένης της χρέωσης ενέργειας, τις ρυθμιζόμενες χρεώσεις και τους φόρους.</a:t>
            </a:r>
            <a:endParaRPr lang="en-US" sz="1400" dirty="0">
              <a:latin typeface="Calibri" panose="020F0502020204030204" pitchFamily="34" charset="0"/>
              <a:ea typeface="Yu Mincho" panose="02020400000000000000" pitchFamily="18" charset="-128"/>
              <a:cs typeface="Times New Roman" panose="02020603050405020304" pitchFamily="18" charset="0"/>
            </a:endParaRPr>
          </a:p>
          <a:p>
            <a:pPr>
              <a:lnSpc>
                <a:spcPct val="120000"/>
              </a:lnSpc>
              <a:spcAft>
                <a:spcPts val="0"/>
              </a:spcAft>
              <a:buClr>
                <a:schemeClr val="accent2"/>
              </a:buClr>
              <a:buFont typeface="Wingdings" panose="05000000000000000000" pitchFamily="2" charset="2"/>
              <a:buChar char="§"/>
            </a:pPr>
            <a:endParaRPr lang="el-GR" sz="1400" dirty="0">
              <a:latin typeface="Calibri" panose="020F0502020204030204" pitchFamily="34" charset="0"/>
              <a:ea typeface="Yu Mincho" panose="02020400000000000000" pitchFamily="18" charset="-128"/>
              <a:cs typeface="Times New Roman" panose="02020603050405020304" pitchFamily="18" charset="0"/>
            </a:endParaRPr>
          </a:p>
          <a:p>
            <a:pPr>
              <a:lnSpc>
                <a:spcPct val="120000"/>
              </a:lnSpc>
              <a:spcAft>
                <a:spcPts val="0"/>
              </a:spcAft>
              <a:buClr>
                <a:schemeClr val="accent2"/>
              </a:buClr>
              <a:buFont typeface="Wingdings" panose="05000000000000000000" pitchFamily="2" charset="2"/>
              <a:buChar char="§"/>
            </a:pPr>
            <a:r>
              <a:rPr lang="el-GR" sz="1400" dirty="0">
                <a:latin typeface="Calibri" panose="020F0502020204030204" pitchFamily="34" charset="0"/>
                <a:ea typeface="Yu Mincho" panose="02020400000000000000" pitchFamily="18" charset="-128"/>
                <a:cs typeface="Times New Roman" panose="02020603050405020304" pitchFamily="18" charset="0"/>
              </a:rPr>
              <a:t>Εάν η κατανάλωση ξεπερνά τις 2.000 </a:t>
            </a:r>
            <a:r>
              <a:rPr lang="en-US" sz="1400" dirty="0">
                <a:latin typeface="Calibri" panose="020F0502020204030204" pitchFamily="34" charset="0"/>
                <a:ea typeface="Yu Mincho" panose="02020400000000000000" pitchFamily="18" charset="-128"/>
                <a:cs typeface="Times New Roman" panose="02020603050405020304" pitchFamily="18" charset="0"/>
              </a:rPr>
              <a:t>kWh</a:t>
            </a:r>
            <a:r>
              <a:rPr lang="el-GR" sz="1400" dirty="0">
                <a:latin typeface="Calibri" panose="020F0502020204030204" pitchFamily="34" charset="0"/>
                <a:ea typeface="Yu Mincho" panose="02020400000000000000" pitchFamily="18" charset="-128"/>
                <a:cs typeface="Times New Roman" panose="02020603050405020304" pitchFamily="18" charset="0"/>
              </a:rPr>
              <a:t>/4μηνο, τότε η χρέωση είναι περίπου 0,22 €</a:t>
            </a:r>
            <a:r>
              <a:rPr lang="en-US" sz="1400" dirty="0">
                <a:latin typeface="Calibri" panose="020F0502020204030204" pitchFamily="34" charset="0"/>
                <a:ea typeface="Yu Mincho" panose="02020400000000000000" pitchFamily="18" charset="-128"/>
                <a:cs typeface="Times New Roman" panose="02020603050405020304" pitchFamily="18" charset="0"/>
              </a:rPr>
              <a:t>/kWh</a:t>
            </a:r>
            <a:r>
              <a:rPr lang="el-GR" sz="1400" dirty="0">
                <a:latin typeface="Calibri" panose="020F0502020204030204" pitchFamily="34" charset="0"/>
                <a:ea typeface="Yu Mincho" panose="02020400000000000000" pitchFamily="18" charset="-128"/>
                <a:cs typeface="Times New Roman" panose="02020603050405020304" pitchFamily="18" charset="0"/>
              </a:rPr>
              <a:t>.  Οι 2.000</a:t>
            </a:r>
            <a:r>
              <a:rPr lang="en-US" sz="1400" dirty="0">
                <a:latin typeface="Calibri" panose="020F0502020204030204" pitchFamily="34" charset="0"/>
                <a:ea typeface="Yu Mincho" panose="02020400000000000000" pitchFamily="18" charset="-128"/>
                <a:cs typeface="Times New Roman" panose="02020603050405020304" pitchFamily="18" charset="0"/>
              </a:rPr>
              <a:t>kWh</a:t>
            </a:r>
            <a:r>
              <a:rPr lang="el-GR" sz="1400" dirty="0">
                <a:latin typeface="Calibri" panose="020F0502020204030204" pitchFamily="34" charset="0"/>
                <a:ea typeface="Yu Mincho" panose="02020400000000000000" pitchFamily="18" charset="-128"/>
                <a:cs typeface="Times New Roman" panose="02020603050405020304" pitchFamily="18" charset="0"/>
              </a:rPr>
              <a:t> αποτελούν το ειδικό όριο όπου η χρέωση ανά </a:t>
            </a:r>
            <a:r>
              <a:rPr lang="en-US" sz="1400" dirty="0">
                <a:latin typeface="Calibri" panose="020F0502020204030204" pitchFamily="34" charset="0"/>
                <a:ea typeface="Yu Mincho" panose="02020400000000000000" pitchFamily="18" charset="-128"/>
                <a:cs typeface="Times New Roman" panose="02020603050405020304" pitchFamily="18" charset="0"/>
              </a:rPr>
              <a:t>kWh </a:t>
            </a:r>
            <a:r>
              <a:rPr lang="el-GR" sz="1400" dirty="0">
                <a:latin typeface="Calibri" panose="020F0502020204030204" pitchFamily="34" charset="0"/>
                <a:ea typeface="Yu Mincho" panose="02020400000000000000" pitchFamily="18" charset="-128"/>
                <a:cs typeface="Times New Roman" panose="02020603050405020304" pitchFamily="18" charset="0"/>
              </a:rPr>
              <a:t>κάνει άλμα τιμής συμπαρασύροντας τη χρέωση από την πρώτη κιόλας </a:t>
            </a:r>
            <a:r>
              <a:rPr lang="en-US" sz="1400" dirty="0">
                <a:latin typeface="Calibri" panose="020F0502020204030204" pitchFamily="34" charset="0"/>
                <a:ea typeface="Yu Mincho" panose="02020400000000000000" pitchFamily="18" charset="-128"/>
                <a:cs typeface="Times New Roman" panose="02020603050405020304" pitchFamily="18" charset="0"/>
              </a:rPr>
              <a:t>kWh</a:t>
            </a:r>
            <a:r>
              <a:rPr lang="el-GR" sz="1400" dirty="0">
                <a:latin typeface="Calibri" panose="020F0502020204030204" pitchFamily="34" charset="0"/>
                <a:ea typeface="Yu Mincho" panose="02020400000000000000" pitchFamily="18" charset="-128"/>
                <a:cs typeface="Times New Roman" panose="02020603050405020304" pitchFamily="18" charset="0"/>
              </a:rPr>
              <a:t>!</a:t>
            </a:r>
            <a:endParaRPr lang="en-US" sz="1400" dirty="0">
              <a:latin typeface="Calibri" panose="020F0502020204030204" pitchFamily="34" charset="0"/>
              <a:ea typeface="Yu Mincho" panose="02020400000000000000" pitchFamily="18" charset="-128"/>
              <a:cs typeface="Times New Roman" panose="02020603050405020304" pitchFamily="18" charset="0"/>
            </a:endParaRPr>
          </a:p>
          <a:p>
            <a:pPr>
              <a:lnSpc>
                <a:spcPct val="120000"/>
              </a:lnSpc>
              <a:spcAft>
                <a:spcPts val="0"/>
              </a:spcAft>
              <a:buClr>
                <a:schemeClr val="accent2"/>
              </a:buClr>
              <a:buFont typeface="Wingdings" panose="05000000000000000000" pitchFamily="2" charset="2"/>
              <a:buChar char="§"/>
            </a:pPr>
            <a:endParaRPr lang="el-GR" sz="1400" dirty="0">
              <a:latin typeface="Calibri" panose="020F0502020204030204" pitchFamily="34" charset="0"/>
              <a:ea typeface="Yu Mincho" panose="02020400000000000000" pitchFamily="18" charset="-128"/>
              <a:cs typeface="Times New Roman" panose="02020603050405020304" pitchFamily="18" charset="0"/>
            </a:endParaRPr>
          </a:p>
          <a:p>
            <a:pPr>
              <a:lnSpc>
                <a:spcPct val="120000"/>
              </a:lnSpc>
              <a:spcAft>
                <a:spcPts val="0"/>
              </a:spcAft>
              <a:buClr>
                <a:schemeClr val="accent2"/>
              </a:buClr>
              <a:buFont typeface="Wingdings" panose="05000000000000000000" pitchFamily="2" charset="2"/>
              <a:buChar char="§"/>
            </a:pPr>
            <a:r>
              <a:rPr lang="el-GR" sz="1400" dirty="0">
                <a:latin typeface="Calibri" panose="020F0502020204030204" pitchFamily="34" charset="0"/>
                <a:ea typeface="Yu Mincho" panose="02020400000000000000" pitchFamily="18" charset="-128"/>
                <a:cs typeface="Times New Roman" panose="02020603050405020304" pitchFamily="18" charset="0"/>
              </a:rPr>
              <a:t>Εάν η κατανάλωση βρίσκεται κοντά στις 2.000</a:t>
            </a:r>
            <a:r>
              <a:rPr lang="en-US" sz="1400" dirty="0">
                <a:latin typeface="Calibri" panose="020F0502020204030204" pitchFamily="34" charset="0"/>
                <a:ea typeface="Yu Mincho" panose="02020400000000000000" pitchFamily="18" charset="-128"/>
                <a:cs typeface="Times New Roman" panose="02020603050405020304" pitchFamily="18" charset="0"/>
              </a:rPr>
              <a:t>kWh</a:t>
            </a:r>
            <a:r>
              <a:rPr lang="el-GR" sz="1400" dirty="0">
                <a:latin typeface="Calibri" panose="020F0502020204030204" pitchFamily="34" charset="0"/>
                <a:ea typeface="Yu Mincho" panose="02020400000000000000" pitchFamily="18" charset="-128"/>
                <a:cs typeface="Times New Roman" panose="02020603050405020304" pitchFamily="18" charset="0"/>
              </a:rPr>
              <a:t>/4μηνο, τότε από τις 2.000</a:t>
            </a:r>
            <a:r>
              <a:rPr lang="en-US" sz="1400" dirty="0">
                <a:latin typeface="Calibri" panose="020F0502020204030204" pitchFamily="34" charset="0"/>
                <a:ea typeface="Yu Mincho" panose="02020400000000000000" pitchFamily="18" charset="-128"/>
                <a:cs typeface="Times New Roman" panose="02020603050405020304" pitchFamily="18" charset="0"/>
              </a:rPr>
              <a:t>kWh</a:t>
            </a:r>
            <a:r>
              <a:rPr lang="el-GR" sz="1400" dirty="0">
                <a:latin typeface="Calibri" panose="020F0502020204030204" pitchFamily="34" charset="0"/>
                <a:ea typeface="Yu Mincho" panose="02020400000000000000" pitchFamily="18" charset="-128"/>
                <a:cs typeface="Times New Roman" panose="02020603050405020304" pitchFamily="18" charset="0"/>
              </a:rPr>
              <a:t> στις 2.001</a:t>
            </a:r>
            <a:r>
              <a:rPr lang="en-US" sz="1400" dirty="0">
                <a:latin typeface="Calibri" panose="020F0502020204030204" pitchFamily="34" charset="0"/>
                <a:ea typeface="Yu Mincho" panose="02020400000000000000" pitchFamily="18" charset="-128"/>
                <a:cs typeface="Times New Roman" panose="02020603050405020304" pitchFamily="18" charset="0"/>
              </a:rPr>
              <a:t>kWh</a:t>
            </a:r>
            <a:r>
              <a:rPr lang="el-GR" sz="1400" dirty="0">
                <a:latin typeface="Calibri" panose="020F0502020204030204" pitchFamily="34" charset="0"/>
                <a:ea typeface="Yu Mincho" panose="02020400000000000000" pitchFamily="18" charset="-128"/>
                <a:cs typeface="Times New Roman" panose="02020603050405020304" pitchFamily="18" charset="0"/>
              </a:rPr>
              <a:t> ο λογαριασμός ανεβαίνει κατά 72,5€ μιας και (0,2189€ - 0,1827€) Χ 2000</a:t>
            </a:r>
            <a:r>
              <a:rPr lang="en-US" sz="1400" dirty="0">
                <a:latin typeface="Calibri" panose="020F0502020204030204" pitchFamily="34" charset="0"/>
                <a:ea typeface="Yu Mincho" panose="02020400000000000000" pitchFamily="18" charset="-128"/>
                <a:cs typeface="Times New Roman" panose="02020603050405020304" pitchFamily="18" charset="0"/>
              </a:rPr>
              <a:t>kWh</a:t>
            </a:r>
            <a:r>
              <a:rPr lang="el-GR" sz="1400" dirty="0">
                <a:latin typeface="Calibri" panose="020F0502020204030204" pitchFamily="34" charset="0"/>
                <a:ea typeface="Yu Mincho" panose="02020400000000000000" pitchFamily="18" charset="-128"/>
                <a:cs typeface="Times New Roman" panose="02020603050405020304" pitchFamily="18" charset="0"/>
              </a:rPr>
              <a:t>=72,5€.</a:t>
            </a:r>
            <a:endParaRPr lang="en-US" sz="1400" dirty="0">
              <a:latin typeface="Calibri" panose="020F0502020204030204" pitchFamily="34" charset="0"/>
              <a:ea typeface="Yu Mincho" panose="02020400000000000000" pitchFamily="18" charset="-128"/>
              <a:cs typeface="Times New Roman" panose="02020603050405020304" pitchFamily="18" charset="0"/>
            </a:endParaRPr>
          </a:p>
          <a:p>
            <a:pPr marL="0" indent="0">
              <a:lnSpc>
                <a:spcPct val="120000"/>
              </a:lnSpc>
              <a:spcAft>
                <a:spcPts val="0"/>
              </a:spcAft>
              <a:buClr>
                <a:schemeClr val="accent2"/>
              </a:buClr>
              <a:buNone/>
            </a:pPr>
            <a:endParaRPr lang="el-GR" sz="1400" dirty="0">
              <a:latin typeface="Calibri" panose="020F0502020204030204" pitchFamily="34" charset="0"/>
              <a:ea typeface="Yu Mincho" panose="02020400000000000000" pitchFamily="18" charset="-128"/>
              <a:cs typeface="Times New Roman" panose="02020603050405020304" pitchFamily="18" charset="0"/>
            </a:endParaRPr>
          </a:p>
          <a:p>
            <a:pPr marL="0" indent="0">
              <a:lnSpc>
                <a:spcPct val="120000"/>
              </a:lnSpc>
              <a:spcAft>
                <a:spcPts val="0"/>
              </a:spcAft>
              <a:buClr>
                <a:schemeClr val="accent2"/>
              </a:buClr>
              <a:buNone/>
            </a:pPr>
            <a:endParaRPr lang="el-GR" sz="1400" dirty="0">
              <a:latin typeface="Calibri" panose="020F0502020204030204" pitchFamily="34" charset="0"/>
              <a:ea typeface="Yu Mincho" panose="02020400000000000000" pitchFamily="18" charset="-128"/>
              <a:cs typeface="Times New Roman" panose="02020603050405020304" pitchFamily="18" charset="0"/>
            </a:endParaRPr>
          </a:p>
          <a:p>
            <a:pPr>
              <a:lnSpc>
                <a:spcPct val="120000"/>
              </a:lnSpc>
              <a:spcAft>
                <a:spcPts val="0"/>
              </a:spcAft>
              <a:buClr>
                <a:schemeClr val="accent2"/>
              </a:buClr>
              <a:buFont typeface="Wingdings" panose="05000000000000000000" pitchFamily="2" charset="2"/>
              <a:buChar char="§"/>
            </a:pPr>
            <a:endParaRPr lang="el-GR" sz="1400" dirty="0">
              <a:latin typeface="Calibri" panose="020F0502020204030204" pitchFamily="34" charset="0"/>
              <a:ea typeface="Yu Mincho" panose="02020400000000000000" pitchFamily="18" charset="-128"/>
              <a:cs typeface="Times New Roman" panose="02020603050405020304" pitchFamily="18" charset="0"/>
            </a:endParaRPr>
          </a:p>
          <a:p>
            <a:endParaRPr lang="el-GR" dirty="0"/>
          </a:p>
        </p:txBody>
      </p:sp>
      <p:pic>
        <p:nvPicPr>
          <p:cNvPr id="4" name="Εικόνα 3" descr="Εικόνα που περιέχει εσωτερικό, αντικείμενο, τοίχος&#10;&#10;Η περιγραφή δημιουργήθηκε με υψηλή αξιοπιστία">
            <a:extLst>
              <a:ext uri="{FF2B5EF4-FFF2-40B4-BE49-F238E27FC236}">
                <a16:creationId xmlns:a16="http://schemas.microsoft.com/office/drawing/2014/main" id="{0325B1A8-B4D8-4296-AF8A-AA9F3FF167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9425" cy="6858000"/>
          </a:xfrm>
          <a:prstGeom prst="rect">
            <a:avLst/>
          </a:prstGeom>
        </p:spPr>
      </p:pic>
    </p:spTree>
    <p:extLst>
      <p:ext uri="{BB962C8B-B14F-4D97-AF65-F5344CB8AC3E}">
        <p14:creationId xmlns:p14="http://schemas.microsoft.com/office/powerpoint/2010/main" val="3713459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σωτερικό, αντικείμενο, τοίχος&#10;&#10;Η περιγραφή δημιουργήθηκε με υψηλή αξιοπιστία">
            <a:extLst>
              <a:ext uri="{FF2B5EF4-FFF2-40B4-BE49-F238E27FC236}">
                <a16:creationId xmlns:a16="http://schemas.microsoft.com/office/drawing/2014/main" id="{3FEC9D0E-E27F-44C7-8BD6-193991362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9425" cy="6858000"/>
          </a:xfrm>
          <a:prstGeom prst="rect">
            <a:avLst/>
          </a:prstGeom>
        </p:spPr>
      </p:pic>
      <p:sp>
        <p:nvSpPr>
          <p:cNvPr id="4" name="Ορθογώνιο 3">
            <a:extLst>
              <a:ext uri="{FF2B5EF4-FFF2-40B4-BE49-F238E27FC236}">
                <a16:creationId xmlns:a16="http://schemas.microsoft.com/office/drawing/2014/main" id="{917CA2A1-AACB-4A4B-94A4-D16AF946A0C3}"/>
              </a:ext>
            </a:extLst>
          </p:cNvPr>
          <p:cNvSpPr/>
          <p:nvPr/>
        </p:nvSpPr>
        <p:spPr>
          <a:xfrm>
            <a:off x="6979143" y="1034867"/>
            <a:ext cx="5095437" cy="5823133"/>
          </a:xfrm>
          <a:prstGeom prst="rect">
            <a:avLst/>
          </a:prstGeom>
        </p:spPr>
        <p:txBody>
          <a:bodyPr wrap="square">
            <a:spAutoFit/>
          </a:bodyPr>
          <a:lstStyle/>
          <a:p>
            <a:pPr marL="285750" indent="-285750">
              <a:buClr>
                <a:schemeClr val="accent2"/>
              </a:buClr>
              <a:buFont typeface="Wingdings" panose="05000000000000000000" pitchFamily="2" charset="2"/>
              <a:buChar char="§"/>
            </a:pPr>
            <a:r>
              <a:rPr lang="el-GR" sz="1400" dirty="0">
                <a:latin typeface="Calibri" panose="020F0502020204030204" pitchFamily="34" charset="0"/>
                <a:ea typeface="Yu Mincho" panose="02020400000000000000" pitchFamily="18" charset="-128"/>
                <a:cs typeface="Times New Roman" panose="02020603050405020304" pitchFamily="18" charset="0"/>
              </a:rPr>
              <a:t>Εάν η κατανάλωση βρίσκεται μέχρι και 2.250</a:t>
            </a:r>
            <a:r>
              <a:rPr lang="en-US" sz="1400" dirty="0">
                <a:latin typeface="Calibri" panose="020F0502020204030204" pitchFamily="34" charset="0"/>
                <a:ea typeface="Yu Mincho" panose="02020400000000000000" pitchFamily="18" charset="-128"/>
                <a:cs typeface="Times New Roman" panose="02020603050405020304" pitchFamily="18" charset="0"/>
              </a:rPr>
              <a:t>kWh</a:t>
            </a:r>
            <a:r>
              <a:rPr lang="el-GR" sz="1400" dirty="0">
                <a:latin typeface="Calibri" panose="020F0502020204030204" pitchFamily="34" charset="0"/>
                <a:ea typeface="Yu Mincho" panose="02020400000000000000" pitchFamily="18" charset="-128"/>
                <a:cs typeface="Times New Roman" panose="02020603050405020304" pitchFamily="18" charset="0"/>
              </a:rPr>
              <a:t>, το πρόβλημα μπορεί να διορθωθεί </a:t>
            </a:r>
            <a:r>
              <a:rPr lang="en-US" sz="1400" dirty="0">
                <a:latin typeface="Calibri" panose="020F0502020204030204" pitchFamily="34" charset="0"/>
                <a:ea typeface="Yu Mincho" panose="02020400000000000000" pitchFamily="18" charset="-128"/>
                <a:cs typeface="Times New Roman" panose="02020603050405020304" pitchFamily="18" charset="0"/>
              </a:rPr>
              <a:t>“</a:t>
            </a:r>
            <a:r>
              <a:rPr lang="el-GR" sz="1400" dirty="0" err="1">
                <a:latin typeface="Calibri" panose="020F0502020204030204" pitchFamily="34" charset="0"/>
                <a:ea typeface="Yu Mincho" panose="02020400000000000000" pitchFamily="18" charset="-128"/>
                <a:cs typeface="Times New Roman" panose="02020603050405020304" pitchFamily="18" charset="0"/>
              </a:rPr>
              <a:t>συμπεριφορικά</a:t>
            </a:r>
            <a:r>
              <a:rPr lang="en-US" sz="1400" dirty="0">
                <a:latin typeface="Calibri" panose="020F0502020204030204" pitchFamily="34" charset="0"/>
                <a:ea typeface="Yu Mincho" panose="02020400000000000000" pitchFamily="18" charset="-128"/>
                <a:cs typeface="Times New Roman" panose="02020603050405020304" pitchFamily="18" charset="0"/>
              </a:rPr>
              <a:t>”</a:t>
            </a:r>
            <a:r>
              <a:rPr lang="el-GR" sz="1400" dirty="0">
                <a:latin typeface="Calibri" panose="020F0502020204030204" pitchFamily="34" charset="0"/>
                <a:ea typeface="Yu Mincho" panose="02020400000000000000" pitchFamily="18" charset="-128"/>
                <a:cs typeface="Times New Roman" panose="02020603050405020304" pitchFamily="18" charset="0"/>
              </a:rPr>
              <a:t>. Μικρές αλλαγές στον τρόπο χρήσης της ηλεκτρικής κατανάλωσης βοηθούν στην κατά 65</a:t>
            </a:r>
            <a:r>
              <a:rPr lang="en-US" sz="1400" dirty="0">
                <a:latin typeface="Calibri" panose="020F0502020204030204" pitchFamily="34" charset="0"/>
                <a:ea typeface="Yu Mincho" panose="02020400000000000000" pitchFamily="18" charset="-128"/>
                <a:cs typeface="Times New Roman" panose="02020603050405020304" pitchFamily="18" charset="0"/>
              </a:rPr>
              <a:t>kWh</a:t>
            </a:r>
            <a:r>
              <a:rPr lang="el-GR" sz="1400" dirty="0">
                <a:latin typeface="Calibri" panose="020F0502020204030204" pitchFamily="34" charset="0"/>
                <a:ea typeface="Yu Mincho" panose="02020400000000000000" pitchFamily="18" charset="-128"/>
                <a:cs typeface="Times New Roman" panose="02020603050405020304" pitchFamily="18" charset="0"/>
              </a:rPr>
              <a:t>-70</a:t>
            </a:r>
            <a:r>
              <a:rPr lang="en-US" sz="1400" dirty="0">
                <a:latin typeface="Calibri" panose="020F0502020204030204" pitchFamily="34" charset="0"/>
                <a:ea typeface="Yu Mincho" panose="02020400000000000000" pitchFamily="18" charset="-128"/>
                <a:cs typeface="Times New Roman" panose="02020603050405020304" pitchFamily="18" charset="0"/>
              </a:rPr>
              <a:t>kWh</a:t>
            </a:r>
            <a:r>
              <a:rPr lang="el-GR" sz="1400" dirty="0">
                <a:latin typeface="Calibri" panose="020F0502020204030204" pitchFamily="34" charset="0"/>
                <a:ea typeface="Yu Mincho" panose="02020400000000000000" pitchFamily="18" charset="-128"/>
                <a:cs typeface="Times New Roman" panose="02020603050405020304" pitchFamily="18" charset="0"/>
              </a:rPr>
              <a:t> μείωση της κατανάλωσης ανά μήνα. Μόλις πέσει η κατανάλωση κάτω από τις 2.000</a:t>
            </a:r>
            <a:r>
              <a:rPr lang="en-US" sz="1400" dirty="0">
                <a:latin typeface="Calibri" panose="020F0502020204030204" pitchFamily="34" charset="0"/>
                <a:ea typeface="Yu Mincho" panose="02020400000000000000" pitchFamily="18" charset="-128"/>
                <a:cs typeface="Times New Roman" panose="02020603050405020304" pitchFamily="18" charset="0"/>
              </a:rPr>
              <a:t>kWh</a:t>
            </a:r>
            <a:r>
              <a:rPr lang="el-GR" sz="1400" dirty="0">
                <a:latin typeface="Calibri" panose="020F0502020204030204" pitchFamily="34" charset="0"/>
                <a:ea typeface="Yu Mincho" panose="02020400000000000000" pitchFamily="18" charset="-128"/>
                <a:cs typeface="Times New Roman" panose="02020603050405020304" pitchFamily="18" charset="0"/>
              </a:rPr>
              <a:t> υπάρχει αντίστοιχη μείωση στο λογαριασμό (έως και 120€/4μηνο).</a:t>
            </a:r>
          </a:p>
          <a:p>
            <a:pPr marL="285750" indent="-285750">
              <a:spcAft>
                <a:spcPts val="0"/>
              </a:spcAft>
              <a:buClr>
                <a:schemeClr val="accent2"/>
              </a:buClr>
              <a:buFont typeface="Wingdings" panose="05000000000000000000" pitchFamily="2" charset="2"/>
              <a:buChar char="§"/>
            </a:pPr>
            <a:endParaRPr lang="en-US" sz="1400" dirty="0">
              <a:latin typeface="Calibri" panose="020F0502020204030204" pitchFamily="34" charset="0"/>
              <a:ea typeface="Yu Mincho" panose="02020400000000000000" pitchFamily="18" charset="-128"/>
              <a:cs typeface="Times New Roman" panose="02020603050405020304" pitchFamily="18" charset="0"/>
            </a:endParaRPr>
          </a:p>
          <a:p>
            <a:pPr marL="285750" indent="-285750">
              <a:spcAft>
                <a:spcPts val="0"/>
              </a:spcAft>
              <a:buClr>
                <a:schemeClr val="accent2"/>
              </a:buClr>
              <a:buFont typeface="Wingdings" panose="05000000000000000000" pitchFamily="2" charset="2"/>
              <a:buChar char="§"/>
            </a:pPr>
            <a:r>
              <a:rPr lang="el-GR" sz="1400" dirty="0">
                <a:latin typeface="Calibri" panose="020F0502020204030204" pitchFamily="34" charset="0"/>
                <a:ea typeface="Yu Mincho" panose="02020400000000000000" pitchFamily="18" charset="-128"/>
                <a:cs typeface="Times New Roman" panose="02020603050405020304" pitchFamily="18" charset="0"/>
              </a:rPr>
              <a:t>Εάν η κατανάλωση είναι πολύ μεγαλύτερη και ξεπερνά ακόμα και τις 3.000</a:t>
            </a:r>
            <a:r>
              <a:rPr lang="en-US" sz="1400" dirty="0">
                <a:latin typeface="Calibri" panose="020F0502020204030204" pitchFamily="34" charset="0"/>
                <a:ea typeface="Yu Mincho" panose="02020400000000000000" pitchFamily="18" charset="-128"/>
                <a:cs typeface="Times New Roman" panose="02020603050405020304" pitchFamily="18" charset="0"/>
              </a:rPr>
              <a:t>kWh</a:t>
            </a:r>
            <a:r>
              <a:rPr lang="el-GR" sz="1400" dirty="0">
                <a:latin typeface="Calibri" panose="020F0502020204030204" pitchFamily="34" charset="0"/>
                <a:ea typeface="Yu Mincho" panose="02020400000000000000" pitchFamily="18" charset="-128"/>
                <a:cs typeface="Times New Roman" panose="02020603050405020304" pitchFamily="18" charset="0"/>
              </a:rPr>
              <a:t>/4μηνο, συντελείται νέο άλμα στην τιμή χρέωσης από την πρώτη </a:t>
            </a:r>
            <a:r>
              <a:rPr lang="en-US" sz="1400" dirty="0">
                <a:latin typeface="Calibri" panose="020F0502020204030204" pitchFamily="34" charset="0"/>
                <a:ea typeface="Yu Mincho" panose="02020400000000000000" pitchFamily="18" charset="-128"/>
                <a:cs typeface="Times New Roman" panose="02020603050405020304" pitchFamily="18" charset="0"/>
              </a:rPr>
              <a:t>kWh</a:t>
            </a:r>
            <a:r>
              <a:rPr lang="el-GR" sz="1400" dirty="0">
                <a:latin typeface="Calibri" panose="020F0502020204030204" pitchFamily="34" charset="0"/>
                <a:ea typeface="Yu Mincho" panose="02020400000000000000" pitchFamily="18" charset="-128"/>
                <a:cs typeface="Times New Roman" panose="02020603050405020304" pitchFamily="18" charset="0"/>
              </a:rPr>
              <a:t>(!). 	Σε αυτή την περίπτωση, πρέπει να "διασπαστούν" οι ενεργειακές πηγές που υπάρχουν διαθέσιμες</a:t>
            </a:r>
            <a:r>
              <a:rPr lang="en-US" sz="1400" dirty="0">
                <a:latin typeface="Calibri" panose="020F0502020204030204" pitchFamily="34" charset="0"/>
                <a:ea typeface="Yu Mincho" panose="02020400000000000000" pitchFamily="18" charset="-128"/>
                <a:cs typeface="Times New Roman" panose="02020603050405020304" pitchFamily="18" charset="0"/>
              </a:rPr>
              <a:t>.</a:t>
            </a:r>
          </a:p>
          <a:p>
            <a:pPr>
              <a:lnSpc>
                <a:spcPct val="120000"/>
              </a:lnSpc>
              <a:spcAft>
                <a:spcPts val="0"/>
              </a:spcAft>
              <a:buClr>
                <a:schemeClr val="accent2"/>
              </a:buClr>
            </a:pPr>
            <a:endParaRPr lang="el-GR" sz="1400" dirty="0">
              <a:latin typeface="Calibri" panose="020F0502020204030204" pitchFamily="34" charset="0"/>
              <a:ea typeface="Yu Mincho" panose="02020400000000000000" pitchFamily="18" charset="-128"/>
              <a:cs typeface="Times New Roman" panose="02020603050405020304" pitchFamily="18" charset="0"/>
            </a:endParaRPr>
          </a:p>
          <a:p>
            <a:pPr>
              <a:lnSpc>
                <a:spcPct val="120000"/>
              </a:lnSpc>
              <a:spcAft>
                <a:spcPts val="0"/>
              </a:spcAft>
              <a:buClr>
                <a:schemeClr val="accent2"/>
              </a:buClr>
            </a:pPr>
            <a:r>
              <a:rPr lang="en-US" sz="1400" dirty="0">
                <a:solidFill>
                  <a:schemeClr val="accent2"/>
                </a:solidFill>
                <a:latin typeface="Aka-Acid-OdinBold" panose="020F0000000000000000" pitchFamily="34" charset="-95"/>
                <a:ea typeface="Yu Mincho" panose="02020400000000000000" pitchFamily="18" charset="-128"/>
                <a:cs typeface="Times New Roman" panose="02020603050405020304" pitchFamily="18" charset="0"/>
              </a:rPr>
              <a:t>Tips</a:t>
            </a:r>
          </a:p>
          <a:p>
            <a:pPr>
              <a:lnSpc>
                <a:spcPct val="120000"/>
              </a:lnSpc>
              <a:spcAft>
                <a:spcPts val="0"/>
              </a:spcAft>
              <a:buClr>
                <a:schemeClr val="accent2"/>
              </a:buClr>
            </a:pPr>
            <a:endParaRPr lang="en-US" sz="1400" dirty="0">
              <a:solidFill>
                <a:schemeClr val="accent2"/>
              </a:solidFill>
              <a:latin typeface="Aka-Acid-OdinBold" panose="020F0000000000000000" pitchFamily="34" charset="-95"/>
              <a:ea typeface="Yu Mincho" panose="02020400000000000000" pitchFamily="18" charset="-128"/>
              <a:cs typeface="Times New Roman" panose="02020603050405020304" pitchFamily="18" charset="0"/>
            </a:endParaRPr>
          </a:p>
          <a:p>
            <a:pPr marL="742950" lvl="1" indent="-285750">
              <a:buClr>
                <a:schemeClr val="accent2"/>
              </a:buClr>
              <a:buFont typeface="Wingdings" panose="05000000000000000000" pitchFamily="2" charset="2"/>
              <a:buChar char="ü"/>
            </a:pPr>
            <a:r>
              <a:rPr lang="en-US" sz="1400" dirty="0">
                <a:latin typeface="Calibri" panose="020F0502020204030204" pitchFamily="34" charset="0"/>
                <a:ea typeface="Yu Mincho" panose="02020400000000000000" pitchFamily="18" charset="-128"/>
                <a:cs typeface="Times New Roman" panose="02020603050405020304" pitchFamily="18" charset="0"/>
              </a:rPr>
              <a:t>A</a:t>
            </a:r>
            <a:r>
              <a:rPr lang="el-GR" sz="1400" dirty="0" err="1">
                <a:latin typeface="Calibri" panose="020F0502020204030204" pitchFamily="34" charset="0"/>
                <a:ea typeface="Yu Mincho" panose="02020400000000000000" pitchFamily="18" charset="-128"/>
                <a:cs typeface="Times New Roman" panose="02020603050405020304" pitchFamily="18" charset="0"/>
              </a:rPr>
              <a:t>λλάξτε</a:t>
            </a:r>
            <a:r>
              <a:rPr lang="el-GR" sz="1400" dirty="0">
                <a:latin typeface="Calibri" panose="020F0502020204030204" pitchFamily="34" charset="0"/>
                <a:ea typeface="Yu Mincho" panose="02020400000000000000" pitchFamily="18" charset="-128"/>
                <a:cs typeface="Times New Roman" panose="02020603050405020304" pitchFamily="18" charset="0"/>
              </a:rPr>
              <a:t> τα μάτια της κουζίνας από ηλεκτρικά σε φυσικού αερίου.</a:t>
            </a:r>
            <a:endParaRPr lang="en-US" sz="1400" dirty="0">
              <a:latin typeface="Calibri" panose="020F0502020204030204" pitchFamily="34" charset="0"/>
              <a:ea typeface="Yu Mincho" panose="02020400000000000000" pitchFamily="18" charset="-128"/>
              <a:cs typeface="Times New Roman" panose="02020603050405020304" pitchFamily="18" charset="0"/>
            </a:endParaRPr>
          </a:p>
          <a:p>
            <a:pPr marL="742950" lvl="1" indent="-285750">
              <a:buClr>
                <a:schemeClr val="accent2"/>
              </a:buClr>
              <a:buFont typeface="Wingdings" panose="05000000000000000000" pitchFamily="2" charset="2"/>
              <a:buChar char="ü"/>
            </a:pPr>
            <a:endParaRPr lang="en-US" sz="1400" dirty="0">
              <a:latin typeface="Calibri" panose="020F0502020204030204" pitchFamily="34" charset="0"/>
              <a:ea typeface="Yu Mincho" panose="02020400000000000000" pitchFamily="18" charset="-128"/>
              <a:cs typeface="Times New Roman" panose="02020603050405020304" pitchFamily="18" charset="0"/>
            </a:endParaRPr>
          </a:p>
          <a:p>
            <a:pPr marL="742950" lvl="1" indent="-285750">
              <a:buClr>
                <a:schemeClr val="accent2"/>
              </a:buClr>
              <a:buFont typeface="Wingdings" panose="05000000000000000000" pitchFamily="2" charset="2"/>
              <a:buChar char="ü"/>
            </a:pPr>
            <a:r>
              <a:rPr lang="el-GR" sz="1400" dirty="0">
                <a:latin typeface="Calibri" panose="020F0502020204030204" pitchFamily="34" charset="0"/>
                <a:ea typeface="Yu Mincho" panose="02020400000000000000" pitchFamily="18" charset="-128"/>
                <a:cs typeface="Times New Roman" panose="02020603050405020304" pitchFamily="18" charset="0"/>
              </a:rPr>
              <a:t>Σταματήστε να χρησιμοποιείτε ηλεκτρικά σώματα για θέρμανση ή ζεστό νερό. </a:t>
            </a:r>
            <a:endParaRPr lang="en-US" sz="1400" dirty="0">
              <a:latin typeface="Calibri" panose="020F0502020204030204" pitchFamily="34" charset="0"/>
              <a:ea typeface="Yu Mincho" panose="02020400000000000000" pitchFamily="18" charset="-128"/>
              <a:cs typeface="Times New Roman" panose="02020603050405020304" pitchFamily="18" charset="0"/>
            </a:endParaRPr>
          </a:p>
          <a:p>
            <a:pPr marL="742950" lvl="1" indent="-285750">
              <a:buClr>
                <a:schemeClr val="accent2"/>
              </a:buClr>
              <a:buFont typeface="Wingdings" panose="05000000000000000000" pitchFamily="2" charset="2"/>
              <a:buChar char="ü"/>
            </a:pPr>
            <a:endParaRPr lang="en-US" sz="1400" dirty="0">
              <a:latin typeface="Calibri" panose="020F0502020204030204" pitchFamily="34" charset="0"/>
              <a:ea typeface="Yu Mincho" panose="02020400000000000000" pitchFamily="18" charset="-128"/>
              <a:cs typeface="Times New Roman" panose="02020603050405020304" pitchFamily="18" charset="0"/>
            </a:endParaRPr>
          </a:p>
          <a:p>
            <a:pPr marL="742950" lvl="1" indent="-285750">
              <a:buClr>
                <a:schemeClr val="accent2"/>
              </a:buClr>
              <a:buFont typeface="Wingdings" panose="05000000000000000000" pitchFamily="2" charset="2"/>
              <a:buChar char="ü"/>
            </a:pPr>
            <a:r>
              <a:rPr lang="el-GR" sz="1400" dirty="0">
                <a:latin typeface="Calibri" panose="020F0502020204030204" pitchFamily="34" charset="0"/>
                <a:ea typeface="Yu Mincho" panose="02020400000000000000" pitchFamily="18" charset="-128"/>
                <a:cs typeface="Times New Roman" panose="02020603050405020304" pitchFamily="18" charset="0"/>
              </a:rPr>
              <a:t>Ο λειτουργός του συστήματος "τιμωρεί" την υπερκατανάλωση με υπέρμετρο τρόπο. Εάν δεν έχετε δυνατότητα σύνδεσης στο δίκτυο φυσικού αερίου, εξετάστε την αγορά λιγότερο ενεργοβόρων συσκευών.</a:t>
            </a:r>
          </a:p>
        </p:txBody>
      </p:sp>
    </p:spTree>
    <p:extLst>
      <p:ext uri="{BB962C8B-B14F-4D97-AF65-F5344CB8AC3E}">
        <p14:creationId xmlns:p14="http://schemas.microsoft.com/office/powerpoint/2010/main" val="1719799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10;&#10;Η περιγραφή δημιουργήθηκε με πολύ υψηλή αξιοπιστία">
            <a:extLst>
              <a:ext uri="{FF2B5EF4-FFF2-40B4-BE49-F238E27FC236}">
                <a16:creationId xmlns:a16="http://schemas.microsoft.com/office/drawing/2014/main" id="{4B391CA3-0F90-403C-874E-5B5829FB4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95750" cy="6858000"/>
          </a:xfrm>
          <a:prstGeom prst="rect">
            <a:avLst/>
          </a:prstGeom>
        </p:spPr>
      </p:pic>
      <p:sp>
        <p:nvSpPr>
          <p:cNvPr id="9" name="Θέση περιεχομένου 8">
            <a:extLst>
              <a:ext uri="{FF2B5EF4-FFF2-40B4-BE49-F238E27FC236}">
                <a16:creationId xmlns:a16="http://schemas.microsoft.com/office/drawing/2014/main" id="{16F5D1F2-B401-4DDD-A91E-DECA365890D3}"/>
              </a:ext>
            </a:extLst>
          </p:cNvPr>
          <p:cNvSpPr>
            <a:spLocks noGrp="1"/>
          </p:cNvSpPr>
          <p:nvPr>
            <p:ph idx="1"/>
          </p:nvPr>
        </p:nvSpPr>
        <p:spPr>
          <a:xfrm>
            <a:off x="7069014" y="1253331"/>
            <a:ext cx="5122985" cy="5189414"/>
          </a:xfrm>
        </p:spPr>
        <p:txBody>
          <a:bodyPr>
            <a:normAutofit fontScale="25000" lnSpcReduction="20000"/>
          </a:bodyPr>
          <a:lstStyle/>
          <a:p>
            <a:pPr marL="0" indent="0">
              <a:lnSpc>
                <a:spcPct val="120000"/>
              </a:lnSpc>
              <a:buNone/>
            </a:pPr>
            <a:r>
              <a:rPr lang="el-GR" sz="7200" b="1" dirty="0">
                <a:solidFill>
                  <a:schemeClr val="accent2"/>
                </a:solidFill>
                <a:latin typeface="Aka-Acid-OdinBold" panose="020F0000000000000000" pitchFamily="34" charset="-95"/>
              </a:rPr>
              <a:t>Πώς να μειώσω το λογαριασμό και την κατανάλωση του ρεύματος</a:t>
            </a:r>
            <a:endParaRPr lang="en-US" sz="7200" b="1" dirty="0">
              <a:solidFill>
                <a:schemeClr val="accent2"/>
              </a:solidFill>
              <a:latin typeface="Aka-Acid-OdinBold" panose="020F0000000000000000" pitchFamily="34" charset="-95"/>
            </a:endParaRPr>
          </a:p>
          <a:p>
            <a:pPr marL="0" indent="0">
              <a:lnSpc>
                <a:spcPct val="120000"/>
              </a:lnSpc>
              <a:buNone/>
            </a:pPr>
            <a:endParaRPr lang="el-GR" sz="6400" b="1" dirty="0">
              <a:solidFill>
                <a:schemeClr val="accent2"/>
              </a:solidFill>
              <a:latin typeface="Aka-Acid-OdinBold" panose="020F0000000000000000" pitchFamily="34" charset="-95"/>
            </a:endParaRPr>
          </a:p>
          <a:p>
            <a:pPr>
              <a:lnSpc>
                <a:spcPct val="120000"/>
              </a:lnSpc>
              <a:buClr>
                <a:schemeClr val="accent2"/>
              </a:buClr>
              <a:buFont typeface="Wingdings" panose="05000000000000000000" pitchFamily="2" charset="2"/>
              <a:buChar char="§"/>
            </a:pPr>
            <a:r>
              <a:rPr lang="el-GR" sz="5600" dirty="0"/>
              <a:t>Ένα χαρακτηριστικό φαινόμενο που αφορά όλα τα νοικοκυριά είναι η διάρκεια πλύσης των ρούχων. Τα σημερινά σαπούνια πλυντηρίων είναι πλέον πολύ υψηλής τεχνολογίας και καταφέρνουν το επιθυμητό αποτέλεσμα – εκτός ελαχίστων εξαιρέσεων όπου τα ρούχα είναι πραγματικά πολύ λερωμένα – στο σύντομο πρόγραμμα.</a:t>
            </a:r>
            <a:endParaRPr lang="en-US" sz="5600" dirty="0"/>
          </a:p>
          <a:p>
            <a:pPr>
              <a:lnSpc>
                <a:spcPct val="120000"/>
              </a:lnSpc>
              <a:buClr>
                <a:schemeClr val="accent2"/>
              </a:buClr>
              <a:buFont typeface="Wingdings" panose="05000000000000000000" pitchFamily="2" charset="2"/>
              <a:buChar char="§"/>
            </a:pPr>
            <a:endParaRPr lang="el-GR" sz="5600" dirty="0"/>
          </a:p>
          <a:p>
            <a:pPr marL="0" indent="0">
              <a:lnSpc>
                <a:spcPct val="120000"/>
              </a:lnSpc>
              <a:buClr>
                <a:schemeClr val="accent2"/>
              </a:buClr>
              <a:buNone/>
            </a:pPr>
            <a:r>
              <a:rPr lang="en-US" sz="5600" b="1" dirty="0">
                <a:solidFill>
                  <a:schemeClr val="accent2"/>
                </a:solidFill>
                <a:latin typeface="Aka-Acid-OdinBold" panose="020F0000000000000000" pitchFamily="34" charset="-95"/>
              </a:rPr>
              <a:t>Tips</a:t>
            </a:r>
          </a:p>
          <a:p>
            <a:pPr marL="0" indent="0">
              <a:lnSpc>
                <a:spcPct val="120000"/>
              </a:lnSpc>
              <a:buClr>
                <a:schemeClr val="accent2"/>
              </a:buClr>
              <a:buNone/>
            </a:pPr>
            <a:endParaRPr lang="en-US" sz="5600" b="1" dirty="0">
              <a:solidFill>
                <a:schemeClr val="accent2"/>
              </a:solidFill>
            </a:endParaRPr>
          </a:p>
          <a:p>
            <a:pPr>
              <a:lnSpc>
                <a:spcPct val="120000"/>
              </a:lnSpc>
              <a:buClr>
                <a:schemeClr val="accent2"/>
              </a:buClr>
              <a:buFont typeface="Wingdings" panose="05000000000000000000" pitchFamily="2" charset="2"/>
              <a:buChar char="ü"/>
            </a:pPr>
            <a:r>
              <a:rPr lang="el-GR" sz="5600" dirty="0"/>
              <a:t>Ξεκινήστε από αύριο λοιπόν να χρησιμοποιείτε το σύντομο πρόγραμμα για όλες σας τις πλύσεις. Το αποτέλεσμα, όπως θα διαπιστώσετε, θα είναι ακριβώς το ίδιο. </a:t>
            </a:r>
            <a:endParaRPr lang="en-US" sz="5600" dirty="0"/>
          </a:p>
          <a:p>
            <a:pPr>
              <a:lnSpc>
                <a:spcPct val="120000"/>
              </a:lnSpc>
              <a:buClr>
                <a:schemeClr val="accent2"/>
              </a:buClr>
              <a:buFont typeface="Wingdings" panose="05000000000000000000" pitchFamily="2" charset="2"/>
              <a:buChar char="ü"/>
            </a:pPr>
            <a:endParaRPr lang="en-US" sz="5600" dirty="0"/>
          </a:p>
          <a:p>
            <a:pPr>
              <a:lnSpc>
                <a:spcPct val="120000"/>
              </a:lnSpc>
              <a:buClr>
                <a:schemeClr val="accent2"/>
              </a:buClr>
              <a:buFont typeface="Wingdings" panose="05000000000000000000" pitchFamily="2" charset="2"/>
              <a:buChar char="ü"/>
            </a:pPr>
            <a:r>
              <a:rPr lang="el-GR" sz="5600" dirty="0"/>
              <a:t>Επίσης, η πλύση σε υψηλούς βαθμούς θερμοκρασίας, δεν ωφελεί παρά μονάχα σε ορισμένες σπάνιες περιπτώσεις στην απολύμανση – όπου αυτό είναι απαραίτητο.</a:t>
            </a:r>
          </a:p>
          <a:p>
            <a:endParaRPr lang="el-GR" dirty="0"/>
          </a:p>
        </p:txBody>
      </p:sp>
    </p:spTree>
    <p:extLst>
      <p:ext uri="{BB962C8B-B14F-4D97-AF65-F5344CB8AC3E}">
        <p14:creationId xmlns:p14="http://schemas.microsoft.com/office/powerpoint/2010/main" val="457010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D13156D4-5E8C-4C9E-AA76-639852C69769}"/>
              </a:ext>
            </a:extLst>
          </p:cNvPr>
          <p:cNvSpPr>
            <a:spLocks noGrp="1"/>
          </p:cNvSpPr>
          <p:nvPr>
            <p:ph idx="1"/>
          </p:nvPr>
        </p:nvSpPr>
        <p:spPr>
          <a:xfrm>
            <a:off x="6895750" y="1010050"/>
            <a:ext cx="5153820" cy="4351338"/>
          </a:xfrm>
        </p:spPr>
        <p:txBody>
          <a:bodyPr>
            <a:normAutofit fontScale="25000" lnSpcReduction="20000"/>
          </a:bodyPr>
          <a:lstStyle/>
          <a:p>
            <a:pPr marL="0" indent="0">
              <a:buNone/>
            </a:pPr>
            <a:r>
              <a:rPr lang="el-GR" sz="7200" b="1" dirty="0">
                <a:solidFill>
                  <a:schemeClr val="accent2"/>
                </a:solidFill>
                <a:latin typeface="Aka-Acid-OdinBold" panose="020F0000000000000000" pitchFamily="34" charset="-95"/>
              </a:rPr>
              <a:t>Ασυνή</a:t>
            </a:r>
            <a:r>
              <a:rPr lang="el-GR" sz="7200" b="1" dirty="0">
                <a:solidFill>
                  <a:schemeClr val="accent2"/>
                </a:solidFill>
                <a:latin typeface="Aka-Acid-StaticBold" panose="02000506000000020003" pitchFamily="50" charset="0"/>
              </a:rPr>
              <a:t>θ</a:t>
            </a:r>
            <a:r>
              <a:rPr lang="el-GR" sz="7200" b="1" dirty="0">
                <a:solidFill>
                  <a:schemeClr val="accent2"/>
                </a:solidFill>
                <a:latin typeface="Aka-Acid-OdinBold" panose="020F0000000000000000" pitchFamily="34" charset="-95"/>
              </a:rPr>
              <a:t>ιστα υψηλός λογαριασμός ρεύματος. </a:t>
            </a:r>
          </a:p>
          <a:p>
            <a:pPr marL="0" indent="0">
              <a:buNone/>
            </a:pPr>
            <a:r>
              <a:rPr lang="el-GR" sz="7200" b="1" dirty="0">
                <a:solidFill>
                  <a:schemeClr val="accent2"/>
                </a:solidFill>
                <a:latin typeface="Aka-Acid-OdinBold" panose="020F0000000000000000" pitchFamily="34" charset="-95"/>
              </a:rPr>
              <a:t>Τι πρέπει να κάνω;</a:t>
            </a:r>
          </a:p>
          <a:p>
            <a:pPr marL="0" indent="0">
              <a:buNone/>
            </a:pPr>
            <a:endParaRPr lang="el-GR" sz="7200" b="1" dirty="0">
              <a:solidFill>
                <a:schemeClr val="accent2"/>
              </a:solidFill>
              <a:latin typeface="Aka-Acid-OdinBold" panose="020F0000000000000000" pitchFamily="34" charset="-95"/>
            </a:endParaRPr>
          </a:p>
          <a:p>
            <a:pPr marL="0" indent="0">
              <a:lnSpc>
                <a:spcPct val="120000"/>
              </a:lnSpc>
              <a:buClr>
                <a:schemeClr val="accent2"/>
              </a:buClr>
              <a:buNone/>
            </a:pPr>
            <a:r>
              <a:rPr lang="el-GR" sz="5600" dirty="0"/>
              <a:t>Εάν έχετε λάβει κάποιο λογαριασμό που είναι ασυνήθιστα υψηλός. Υπάρχουν ορισμένα εύκολα βήματα που μπορείτε να ακολουθήσετε πριν την προσφυγή στη βοήθεια ενός ηλεκτρολόγου. </a:t>
            </a:r>
          </a:p>
          <a:p>
            <a:pPr marL="0" indent="0">
              <a:lnSpc>
                <a:spcPct val="120000"/>
              </a:lnSpc>
              <a:buClr>
                <a:schemeClr val="accent2"/>
              </a:buClr>
              <a:buNone/>
            </a:pPr>
            <a:endParaRPr lang="el-GR" sz="5600" dirty="0"/>
          </a:p>
          <a:p>
            <a:pPr marL="0" indent="0">
              <a:lnSpc>
                <a:spcPct val="120000"/>
              </a:lnSpc>
              <a:buClr>
                <a:schemeClr val="accent2"/>
              </a:buClr>
              <a:buNone/>
            </a:pPr>
            <a:r>
              <a:rPr lang="en-US" sz="5600" b="1" dirty="0">
                <a:solidFill>
                  <a:schemeClr val="accent2"/>
                </a:solidFill>
                <a:latin typeface="Aka-Acid-OdinBold" panose="020F0000000000000000" pitchFamily="34" charset="-95"/>
              </a:rPr>
              <a:t>Tips</a:t>
            </a:r>
          </a:p>
          <a:p>
            <a:pPr marL="0" indent="0">
              <a:lnSpc>
                <a:spcPct val="120000"/>
              </a:lnSpc>
              <a:buClr>
                <a:schemeClr val="accent2"/>
              </a:buClr>
              <a:buNone/>
            </a:pPr>
            <a:endParaRPr lang="el-GR" sz="5600" dirty="0"/>
          </a:p>
          <a:p>
            <a:pPr>
              <a:lnSpc>
                <a:spcPct val="120000"/>
              </a:lnSpc>
              <a:buClr>
                <a:schemeClr val="accent2"/>
              </a:buClr>
              <a:buFont typeface="Wingdings" panose="05000000000000000000" pitchFamily="2" charset="2"/>
              <a:buChar char="ü"/>
            </a:pPr>
            <a:r>
              <a:rPr lang="el-GR" sz="5600" b="1" dirty="0">
                <a:solidFill>
                  <a:schemeClr val="accent2"/>
                </a:solidFill>
              </a:rPr>
              <a:t>Πρώτο Βήμα: </a:t>
            </a:r>
            <a:r>
              <a:rPr lang="el-GR" sz="5600" dirty="0"/>
              <a:t>Κλίνετε το γενικό διακόπτη από τον πίνακα σας και πηγαίνετε στο ρολόι – που βρίσκεται συνήθως είτε στο υπόγειο, είτε σε εξωτερικούς χώρους – και καταγράφετε την ένδειξη (με μία φωτογραφία του κινητού σας). Περιμένετε περίπου 15’ και πηγαίνετε ξανά στην ένδειξη του ρολογιού, η οποία δεν πρέπει να έχει αλλάξει. Σε περίπτωση που υπάρχει αλλαγή, τότε μόλις έχετε διαπιστώσει διαρροή ή ακόμη και </a:t>
            </a:r>
            <a:r>
              <a:rPr lang="el-GR" sz="5600" dirty="0" err="1"/>
              <a:t>ρευματοκλοπή</a:t>
            </a:r>
            <a:r>
              <a:rPr lang="el-GR" sz="5600" dirty="0"/>
              <a:t>. Εάν δεν υπάρχει αλλαγή στην ένδειξη, τότε περνάτε στο δεύτερο βήμα.</a:t>
            </a:r>
          </a:p>
          <a:p>
            <a:endParaRPr lang="el-GR" dirty="0"/>
          </a:p>
        </p:txBody>
      </p:sp>
      <p:pic>
        <p:nvPicPr>
          <p:cNvPr id="8" name="Εικόνα 7" descr="Εικόνα που περιέχει άτομο, τοίχος, καθιστός, εσωτερικό&#10;&#10;Η περιγραφή δημιουργήθηκε με πολύ υψηλή αξιοπιστία">
            <a:extLst>
              <a:ext uri="{FF2B5EF4-FFF2-40B4-BE49-F238E27FC236}">
                <a16:creationId xmlns:a16="http://schemas.microsoft.com/office/drawing/2014/main" id="{3708E9A3-20DB-48B0-976E-2445A02481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845418" cy="6858001"/>
          </a:xfrm>
          <a:prstGeom prst="rect">
            <a:avLst/>
          </a:prstGeom>
        </p:spPr>
      </p:pic>
    </p:spTree>
    <p:extLst>
      <p:ext uri="{BB962C8B-B14F-4D97-AF65-F5344CB8AC3E}">
        <p14:creationId xmlns:p14="http://schemas.microsoft.com/office/powerpoint/2010/main" val="3043028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D13156D4-5E8C-4C9E-AA76-639852C69769}"/>
              </a:ext>
            </a:extLst>
          </p:cNvPr>
          <p:cNvSpPr>
            <a:spLocks noGrp="1"/>
          </p:cNvSpPr>
          <p:nvPr>
            <p:ph idx="1"/>
          </p:nvPr>
        </p:nvSpPr>
        <p:spPr>
          <a:xfrm>
            <a:off x="6845418" y="1360245"/>
            <a:ext cx="5153820" cy="5342112"/>
          </a:xfrm>
        </p:spPr>
        <p:txBody>
          <a:bodyPr>
            <a:normAutofit fontScale="25000" lnSpcReduction="20000"/>
          </a:bodyPr>
          <a:lstStyle/>
          <a:p>
            <a:pPr>
              <a:lnSpc>
                <a:spcPct val="120000"/>
              </a:lnSpc>
              <a:buClr>
                <a:schemeClr val="accent2"/>
              </a:buClr>
              <a:buFont typeface="Wingdings" panose="05000000000000000000" pitchFamily="2" charset="2"/>
              <a:buChar char="ü"/>
            </a:pPr>
            <a:r>
              <a:rPr lang="el-GR" sz="5600" b="1" dirty="0">
                <a:solidFill>
                  <a:schemeClr val="accent2"/>
                </a:solidFill>
              </a:rPr>
              <a:t>Δεύτερο βήμα: </a:t>
            </a:r>
            <a:r>
              <a:rPr lang="el-GR" sz="5600" dirty="0"/>
              <a:t>Φεύγοντας το πρωί για το γραφείο, σβήνετε όλα τα φώτα και όλες τις συσκευές που λειτουργούν εκείνη τη στιγμή, πηγαίνετε στο ρολόι και φωτογραφίζετε την ένδειξη. Ο πρώτος που θα επιστρέψει σπίτι, μετά από ώρες, πριν κάνει οτιδήποτε άλλο (πχ. ανάψει φώτα) επισκέπτεται το ρολόι – μετρητή και το φωτογραφίζει και πάλι. Θα διαπιστώσετε ότι κάποιες μικρές αλλαγές στην ένδειξη έχουν γίνει και μία μικρή κατανάλωση έχει συντελεστεί. Αυτή η κατανάλωση οφείλεται σε συσκευές, όπως το ψυγείο, που λειτουργούν σχεδόν όλη την ώρα σιωπηρά. Επίσης, οφείλεται σε συσκευές που βρίσκονται σε "ύπνο" (</a:t>
            </a:r>
            <a:r>
              <a:rPr lang="en-US" sz="5600" dirty="0"/>
              <a:t>stand by</a:t>
            </a:r>
            <a:r>
              <a:rPr lang="el-GR" sz="5600" dirty="0"/>
              <a:t>). Τέτοιες συσκευές είναι παραδείγματος χάρη η τηλεόραση, ή το </a:t>
            </a:r>
            <a:r>
              <a:rPr lang="en-US" sz="5600" dirty="0"/>
              <a:t>PlayStation</a:t>
            </a:r>
            <a:r>
              <a:rPr lang="el-GR" sz="5600" dirty="0"/>
              <a:t>, το στερεοφωνικό σας, ένα κινητό ή φορητό τηλέφωνο που φορτίζει, το </a:t>
            </a:r>
            <a:r>
              <a:rPr lang="en-US" sz="5600" dirty="0"/>
              <a:t>rooter</a:t>
            </a:r>
            <a:r>
              <a:rPr lang="el-GR" sz="5600" dirty="0"/>
              <a:t>, ο φούρνος που έχει ηλεκτρονική ένδειξη, ο αποκωδικοποιητής και πολλά άλλα. Εντούτοις, η ένδειξη πρέπει να είναι μετρήσιμη σε δεκαδικά ψηφία της κιλοβατώρας. </a:t>
            </a:r>
          </a:p>
          <a:p>
            <a:pPr>
              <a:lnSpc>
                <a:spcPct val="120000"/>
              </a:lnSpc>
              <a:buClr>
                <a:schemeClr val="accent2"/>
              </a:buClr>
              <a:buFont typeface="Wingdings" panose="05000000000000000000" pitchFamily="2" charset="2"/>
              <a:buChar char="ü"/>
            </a:pPr>
            <a:r>
              <a:rPr lang="el-GR" sz="5600" b="1" dirty="0">
                <a:solidFill>
                  <a:schemeClr val="accent2"/>
                </a:solidFill>
              </a:rPr>
              <a:t>Εάν διαπιστώσετε ότι υπάρχει σοβαρή κατανάλωση, έχετε ενδεχομένως πρόβλημα με κάποια συσκευή. </a:t>
            </a:r>
          </a:p>
          <a:p>
            <a:pPr>
              <a:lnSpc>
                <a:spcPct val="120000"/>
              </a:lnSpc>
              <a:buClr>
                <a:schemeClr val="accent2"/>
              </a:buClr>
              <a:buFont typeface="Wingdings" panose="05000000000000000000" pitchFamily="2" charset="2"/>
              <a:buChar char="ü"/>
            </a:pPr>
            <a:endParaRPr lang="el-GR" sz="5600" dirty="0"/>
          </a:p>
          <a:p>
            <a:pPr>
              <a:lnSpc>
                <a:spcPct val="120000"/>
              </a:lnSpc>
              <a:buClr>
                <a:schemeClr val="accent2"/>
              </a:buClr>
              <a:buFont typeface="Wingdings" panose="05000000000000000000" pitchFamily="2" charset="2"/>
              <a:buChar char="ü"/>
            </a:pPr>
            <a:endParaRPr lang="el-GR" sz="4800" dirty="0"/>
          </a:p>
          <a:p>
            <a:endParaRPr lang="el-GR" dirty="0"/>
          </a:p>
        </p:txBody>
      </p:sp>
      <p:pic>
        <p:nvPicPr>
          <p:cNvPr id="6" name="Εικόνα 5" descr="Εικόνα που περιέχει άτομο, τοίχος, καθιστός, εσωτερικό&#10;&#10;Η περιγραφή δημιουργήθηκε με πολύ υψηλή αξιοπιστία">
            <a:extLst>
              <a:ext uri="{FF2B5EF4-FFF2-40B4-BE49-F238E27FC236}">
                <a16:creationId xmlns:a16="http://schemas.microsoft.com/office/drawing/2014/main" id="{497E4BDB-D9E7-4894-9BCA-75116C0353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845418" cy="6858001"/>
          </a:xfrm>
          <a:prstGeom prst="rect">
            <a:avLst/>
          </a:prstGeom>
        </p:spPr>
      </p:pic>
    </p:spTree>
    <p:extLst>
      <p:ext uri="{BB962C8B-B14F-4D97-AF65-F5344CB8AC3E}">
        <p14:creationId xmlns:p14="http://schemas.microsoft.com/office/powerpoint/2010/main" val="1747500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62AF1B74-8B42-4C7D-83D9-2EC6C8AC19BA}"/>
              </a:ext>
            </a:extLst>
          </p:cNvPr>
          <p:cNvSpPr>
            <a:spLocks noGrp="1"/>
          </p:cNvSpPr>
          <p:nvPr>
            <p:ph idx="1"/>
          </p:nvPr>
        </p:nvSpPr>
        <p:spPr>
          <a:xfrm>
            <a:off x="7020886" y="1023457"/>
            <a:ext cx="4951772" cy="5958368"/>
          </a:xfrm>
        </p:spPr>
        <p:txBody>
          <a:bodyPr>
            <a:normAutofit fontScale="62500" lnSpcReduction="20000"/>
          </a:bodyPr>
          <a:lstStyle/>
          <a:p>
            <a:pPr marL="0" indent="0">
              <a:lnSpc>
                <a:spcPct val="70000"/>
              </a:lnSpc>
              <a:buNone/>
            </a:pPr>
            <a:r>
              <a:rPr lang="el-GR" sz="2900" b="1" dirty="0">
                <a:solidFill>
                  <a:schemeClr val="accent2"/>
                </a:solidFill>
                <a:latin typeface="Aka-Acid-OdinBold" panose="020F0000000000000000" pitchFamily="34" charset="-95"/>
              </a:rPr>
              <a:t>Οι πιο </a:t>
            </a:r>
            <a:r>
              <a:rPr lang="el-GR" sz="2900" b="1" dirty="0" err="1">
                <a:solidFill>
                  <a:schemeClr val="accent2"/>
                </a:solidFill>
                <a:latin typeface="Aka-Acid-OdinBold" panose="020F0000000000000000" pitchFamily="34" charset="-95"/>
              </a:rPr>
              <a:t>ενεργοβόρες</a:t>
            </a:r>
            <a:r>
              <a:rPr lang="el-GR" sz="2900" b="1" dirty="0">
                <a:solidFill>
                  <a:schemeClr val="accent2"/>
                </a:solidFill>
                <a:latin typeface="Aka-Acid-OdinBold" panose="020F0000000000000000" pitchFamily="34" charset="-95"/>
              </a:rPr>
              <a:t> συσκευές μέσα στο σπίτι</a:t>
            </a:r>
          </a:p>
          <a:p>
            <a:pPr marL="0" indent="0">
              <a:lnSpc>
                <a:spcPct val="70000"/>
              </a:lnSpc>
              <a:buNone/>
            </a:pPr>
            <a:endParaRPr lang="el-GR" sz="2900" b="1" dirty="0">
              <a:solidFill>
                <a:schemeClr val="accent2"/>
              </a:solidFill>
              <a:latin typeface="Aka-Acid-OdinBold" panose="020F0000000000000000" pitchFamily="34" charset="-95"/>
            </a:endParaRPr>
          </a:p>
          <a:p>
            <a:pPr marL="0" indent="0">
              <a:lnSpc>
                <a:spcPct val="70000"/>
              </a:lnSpc>
              <a:buNone/>
            </a:pPr>
            <a:endParaRPr lang="el-GR" sz="2900" b="1" dirty="0">
              <a:solidFill>
                <a:schemeClr val="accent2"/>
              </a:solidFill>
              <a:latin typeface="Aka-Acid-OdinBold" panose="020F0000000000000000" pitchFamily="34" charset="-95"/>
            </a:endParaRPr>
          </a:p>
          <a:p>
            <a:pPr>
              <a:lnSpc>
                <a:spcPct val="120000"/>
              </a:lnSpc>
              <a:buClr>
                <a:schemeClr val="accent2"/>
              </a:buClr>
              <a:buFont typeface="Wingdings" panose="05000000000000000000" pitchFamily="2" charset="2"/>
              <a:buChar char="§"/>
            </a:pPr>
            <a:r>
              <a:rPr lang="el-GR" sz="2200" dirty="0"/>
              <a:t>Η πιο </a:t>
            </a:r>
            <a:r>
              <a:rPr lang="el-GR" sz="2200" dirty="0" err="1"/>
              <a:t>ενεργοβόρα</a:t>
            </a:r>
            <a:r>
              <a:rPr lang="el-GR" sz="2200" dirty="0"/>
              <a:t> συσκευή, είναι ο θερμοσίφωνας. Ακολουθούν ο θερμικός φούρνος, τα μάτια της κουζίνας, το ηλεκτρικό σίδερο, το πλυντήριο, το "πιστολάκι" μαλλιών, ο βραστήρας, ο φούρνος μικροκυμάτων, η ηλεκτρική σκούπα (για τη σκούπα έχουν γίνει προσπάθειες με απαγόρευση των ενεργοβόρων συσκευών σε όλη την ΕΕ) και ο απορροφητήρας. </a:t>
            </a:r>
          </a:p>
          <a:p>
            <a:pPr>
              <a:lnSpc>
                <a:spcPct val="120000"/>
              </a:lnSpc>
              <a:buClr>
                <a:schemeClr val="accent2"/>
              </a:buClr>
              <a:buFont typeface="Wingdings" panose="05000000000000000000" pitchFamily="2" charset="2"/>
              <a:buChar char="§"/>
            </a:pPr>
            <a:endParaRPr lang="el-GR" sz="2200" dirty="0"/>
          </a:p>
          <a:p>
            <a:pPr>
              <a:lnSpc>
                <a:spcPct val="120000"/>
              </a:lnSpc>
              <a:buClr>
                <a:schemeClr val="accent2"/>
              </a:buClr>
              <a:buFont typeface="Wingdings" panose="05000000000000000000" pitchFamily="2" charset="2"/>
              <a:buChar char="§"/>
            </a:pPr>
            <a:r>
              <a:rPr lang="el-GR" sz="2200" dirty="0"/>
              <a:t>Επίσης, στο χώρο του φωτισμού οι λεγόμενες λάμπες αλογόνου.</a:t>
            </a:r>
          </a:p>
          <a:p>
            <a:pPr>
              <a:lnSpc>
                <a:spcPct val="120000"/>
              </a:lnSpc>
              <a:buClr>
                <a:schemeClr val="accent2"/>
              </a:buClr>
              <a:buFont typeface="Wingdings" panose="05000000000000000000" pitchFamily="2" charset="2"/>
              <a:buChar char="§"/>
            </a:pPr>
            <a:endParaRPr lang="el-GR" sz="2200" dirty="0"/>
          </a:p>
          <a:p>
            <a:pPr>
              <a:lnSpc>
                <a:spcPct val="120000"/>
              </a:lnSpc>
              <a:buClr>
                <a:schemeClr val="accent2"/>
              </a:buClr>
              <a:buFont typeface="Wingdings" panose="05000000000000000000" pitchFamily="2" charset="2"/>
              <a:buChar char="§"/>
            </a:pPr>
            <a:r>
              <a:rPr lang="el-GR" sz="2200" dirty="0"/>
              <a:t>Στη θέρμανση: τα αερόθερμα αποτελούν τις πιο </a:t>
            </a:r>
            <a:r>
              <a:rPr lang="el-GR" sz="2200" dirty="0" err="1"/>
              <a:t>ενεργοβόρες</a:t>
            </a:r>
            <a:r>
              <a:rPr lang="el-GR" sz="2200" dirty="0"/>
              <a:t> συσκευές. Ακόμη και το κλιματιστικό, που λόγω θέσης - υψηλά στο δωμάτιο - δεν πρέπει να το χρησιμοποιούμε για θέρμανση, είναι καλύτερο από πλευράς κατανάλωσης και μάλιστα κατά τουλάχιστον 50%. </a:t>
            </a:r>
          </a:p>
          <a:p>
            <a:pPr>
              <a:lnSpc>
                <a:spcPct val="120000"/>
              </a:lnSpc>
              <a:buClr>
                <a:schemeClr val="accent2"/>
              </a:buClr>
              <a:buFont typeface="Wingdings" panose="05000000000000000000" pitchFamily="2" charset="2"/>
              <a:buChar char="§"/>
            </a:pPr>
            <a:endParaRPr lang="el-GR" sz="2200" dirty="0"/>
          </a:p>
          <a:p>
            <a:pPr>
              <a:lnSpc>
                <a:spcPct val="120000"/>
              </a:lnSpc>
              <a:buClr>
                <a:schemeClr val="accent2"/>
              </a:buClr>
              <a:buFont typeface="Wingdings" panose="05000000000000000000" pitchFamily="2" charset="2"/>
              <a:buChar char="§"/>
            </a:pPr>
            <a:r>
              <a:rPr lang="el-GR" sz="2200" dirty="0"/>
              <a:t>Τέλος, τα </a:t>
            </a:r>
            <a:r>
              <a:rPr lang="en-US" sz="2200" dirty="0"/>
              <a:t>tablets</a:t>
            </a:r>
            <a:r>
              <a:rPr lang="el-GR" sz="2200" dirty="0"/>
              <a:t> καταναλώνουν πολύ λιγότερη ενέργεια από τους υπολογιστές. Αν έχετε </a:t>
            </a:r>
            <a:r>
              <a:rPr lang="en-US" sz="2200" dirty="0"/>
              <a:t>tablet</a:t>
            </a:r>
            <a:r>
              <a:rPr lang="el-GR" sz="2200" dirty="0"/>
              <a:t> ή κινητό, γιατί να σερφάρετε στο </a:t>
            </a:r>
            <a:r>
              <a:rPr lang="en-US" sz="2200" dirty="0"/>
              <a:t>internet</a:t>
            </a:r>
            <a:r>
              <a:rPr lang="el-GR" sz="2200" dirty="0"/>
              <a:t> από το </a:t>
            </a:r>
            <a:r>
              <a:rPr lang="en-US" sz="2200" dirty="0"/>
              <a:t>PC</a:t>
            </a:r>
            <a:r>
              <a:rPr lang="el-GR" sz="2200" dirty="0"/>
              <a:t> σας;</a:t>
            </a:r>
          </a:p>
          <a:p>
            <a:endParaRPr lang="el-GR" dirty="0"/>
          </a:p>
          <a:p>
            <a:endParaRPr lang="el-GR" dirty="0"/>
          </a:p>
          <a:p>
            <a:endParaRPr lang="el-GR" dirty="0"/>
          </a:p>
        </p:txBody>
      </p:sp>
      <p:pic>
        <p:nvPicPr>
          <p:cNvPr id="4" name="Εικόνα 3" descr="Εικόνα που περιέχει χάρτης, κείμενο&#10;&#10;Η περιγραφή δημιουργήθηκε με πολύ υψηλή αξιοπιστία">
            <a:extLst>
              <a:ext uri="{FF2B5EF4-FFF2-40B4-BE49-F238E27FC236}">
                <a16:creationId xmlns:a16="http://schemas.microsoft.com/office/drawing/2014/main" id="{71D7CD67-641E-4FDC-B86B-82484D29CEF8}"/>
              </a:ext>
            </a:extLst>
          </p:cNvPr>
          <p:cNvPicPr>
            <a:picLocks noChangeAspect="1"/>
          </p:cNvPicPr>
          <p:nvPr/>
        </p:nvPicPr>
        <p:blipFill rotWithShape="1">
          <a:blip r:embed="rId2">
            <a:extLst>
              <a:ext uri="{28A0092B-C50C-407E-A947-70E740481C1C}">
                <a14:useLocalDpi xmlns:a14="http://schemas.microsoft.com/office/drawing/2010/main" val="0"/>
              </a:ext>
            </a:extLst>
          </a:blip>
          <a:srcRect l="12816" t="123" r="19398" b="-123"/>
          <a:stretch/>
        </p:blipFill>
        <p:spPr>
          <a:xfrm>
            <a:off x="0" y="16778"/>
            <a:ext cx="6744750" cy="6841222"/>
          </a:xfrm>
          <a:prstGeom prst="rect">
            <a:avLst/>
          </a:prstGeom>
        </p:spPr>
      </p:pic>
    </p:spTree>
    <p:extLst>
      <p:ext uri="{BB962C8B-B14F-4D97-AF65-F5344CB8AC3E}">
        <p14:creationId xmlns:p14="http://schemas.microsoft.com/office/powerpoint/2010/main" val="3875596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ED529A35-3274-41E6-B193-932358B7B459}"/>
              </a:ext>
            </a:extLst>
          </p:cNvPr>
          <p:cNvSpPr>
            <a:spLocks noGrp="1"/>
          </p:cNvSpPr>
          <p:nvPr>
            <p:ph idx="1"/>
          </p:nvPr>
        </p:nvSpPr>
        <p:spPr>
          <a:xfrm>
            <a:off x="6877050" y="1081880"/>
            <a:ext cx="5267325" cy="5128420"/>
          </a:xfrm>
        </p:spPr>
        <p:txBody>
          <a:bodyPr>
            <a:normAutofit fontScale="25000" lnSpcReduction="20000"/>
          </a:bodyPr>
          <a:lstStyle/>
          <a:p>
            <a:pPr marL="0" indent="0">
              <a:lnSpc>
                <a:spcPct val="120000"/>
              </a:lnSpc>
              <a:buNone/>
            </a:pPr>
            <a:r>
              <a:rPr lang="en-US" sz="7200" b="1" dirty="0">
                <a:solidFill>
                  <a:schemeClr val="accent2"/>
                </a:solidFill>
                <a:latin typeface="Aka-Acid-OdinBold" panose="020F0000000000000000" pitchFamily="34" charset="-95"/>
              </a:rPr>
              <a:t> </a:t>
            </a:r>
            <a:r>
              <a:rPr lang="el-GR" sz="7200" b="1" dirty="0">
                <a:solidFill>
                  <a:schemeClr val="accent2"/>
                </a:solidFill>
                <a:latin typeface="Aka-Acid-OdinBold" panose="020F0000000000000000" pitchFamily="34" charset="-95"/>
              </a:rPr>
              <a:t>Τ</a:t>
            </a:r>
            <a:r>
              <a:rPr lang="en-US" sz="7200" b="1" dirty="0" err="1">
                <a:solidFill>
                  <a:schemeClr val="accent2"/>
                </a:solidFill>
                <a:latin typeface="Aka-Acid-OdinBold" panose="020F0000000000000000" pitchFamily="34" charset="-95"/>
              </a:rPr>
              <a:t>ips</a:t>
            </a:r>
            <a:r>
              <a:rPr lang="en-US" sz="7200" b="1" dirty="0">
                <a:solidFill>
                  <a:schemeClr val="accent2"/>
                </a:solidFill>
                <a:latin typeface="Aka-Acid-OdinBold" panose="020F0000000000000000" pitchFamily="34" charset="-95"/>
              </a:rPr>
              <a:t> </a:t>
            </a:r>
            <a:r>
              <a:rPr lang="el-GR" sz="7200" b="1" dirty="0">
                <a:solidFill>
                  <a:schemeClr val="accent2"/>
                </a:solidFill>
                <a:latin typeface="Aka-Acid-OdinBold" panose="020F0000000000000000" pitchFamily="34" charset="-95"/>
              </a:rPr>
              <a:t>για το κλιματιστικό</a:t>
            </a:r>
          </a:p>
          <a:p>
            <a:pPr>
              <a:lnSpc>
                <a:spcPct val="120000"/>
              </a:lnSpc>
              <a:buClr>
                <a:schemeClr val="accent2"/>
              </a:buClr>
              <a:buFont typeface="Wingdings" panose="05000000000000000000" pitchFamily="2" charset="2"/>
              <a:buChar char="ü"/>
            </a:pPr>
            <a:r>
              <a:rPr lang="el-GR" sz="5600" dirty="0"/>
              <a:t>Τα καλοκαίρια, όταν χρησιμοποιείτε κλιματιστικά για την ψύξη του αέρα του χώρου, επιλέγετε την ανώτατη υποφερτή θερμοκρασία (26 – 27° </a:t>
            </a:r>
            <a:r>
              <a:rPr lang="en-US" sz="5600" dirty="0"/>
              <a:t>C</a:t>
            </a:r>
            <a:r>
              <a:rPr lang="el-GR" sz="5600" dirty="0"/>
              <a:t>). Συνήθως, ακόμα και τα πιο καλά μηχανήματα, έχουν θερμοστάτες με ευαισθησία + /- 2 βαθμούς. Αυτό σημαίνει, ότι το μηχάνημα μπορεί να ξεκινήσει λειτουργία ακόμη και στους 29 βαθμούς ή να σταματήσει στους 24° </a:t>
            </a:r>
            <a:r>
              <a:rPr lang="en-US" sz="5600" dirty="0"/>
              <a:t>C</a:t>
            </a:r>
            <a:r>
              <a:rPr lang="el-GR" sz="5600" dirty="0"/>
              <a:t>. </a:t>
            </a:r>
          </a:p>
          <a:p>
            <a:pPr>
              <a:lnSpc>
                <a:spcPct val="120000"/>
              </a:lnSpc>
              <a:buClr>
                <a:schemeClr val="accent2"/>
              </a:buClr>
              <a:buFont typeface="Wingdings" panose="05000000000000000000" pitchFamily="2" charset="2"/>
              <a:buChar char="ü"/>
            </a:pPr>
            <a:r>
              <a:rPr lang="el-GR" sz="5600" dirty="0"/>
              <a:t>Εάν κρίνετε την κατάσταση που βρίσκεται ο χορός ως μη ικανοποιητική από πλευράς ψύξης, κατεβάστε έναν βαθμό. Επαναλάβετε το ίδιο εφόσον δεν είστε ικανοποιημένοι ούτε από αυτό. Σε αντίθετη περίπτωση, δηλαδή εάν ξεκινήσετε από πολύ χαμηλές θερμοκρασίες, αφενός ο άνθρωπος συνηθίζει την αρκετά χαμηλότερη θερμοκρασία – την οποία δεν έχουμε ανάγκη – και αφετέρου το "πείραμα" προσαρμογής επαναλαμβάνεται βαθμό – βαθμό προς τα πάνω και αφού έχουμε καταναλώσει άσκοπα ενέργεια. </a:t>
            </a:r>
          </a:p>
          <a:p>
            <a:pPr>
              <a:lnSpc>
                <a:spcPct val="120000"/>
              </a:lnSpc>
              <a:buClr>
                <a:schemeClr val="accent2"/>
              </a:buClr>
              <a:buFont typeface="Wingdings" panose="05000000000000000000" pitchFamily="2" charset="2"/>
              <a:buChar char="ü"/>
            </a:pPr>
            <a:r>
              <a:rPr lang="el-GR" sz="5600" dirty="0"/>
              <a:t>Όταν μπείτε για πρώτη φορά σε έναν κλειστό χώρο που είναι πολύ ζεστός – παραδείγματος χάριν χώρος ενός γραφείου με μεγάλες γυάλινες επιφάνειες και κουφώματα το καλοκαίρι, ανοίξτε τα παράθυρα να αεριστεί ο χώρος, παρόλο που έξω κάνει ζέστη. Ο εξωτερικός αέρας είναι σίγουρα πιο ψυχρός από αυτόν του κλειστού χώρου. Κατόπιν ανάψτε το κλιματιστικό. Θα κερδίσετε ενέργεια αλλά και χρόνο μέχρι να επιτύχετε την κατάλληλη θερμοκρασία.</a:t>
            </a:r>
          </a:p>
          <a:p>
            <a:endParaRPr lang="el-GR" dirty="0"/>
          </a:p>
        </p:txBody>
      </p:sp>
      <p:pic>
        <p:nvPicPr>
          <p:cNvPr id="4" name="Εικόνα 3" descr="Εικόνα που περιέχει καναπές, κτίριο, καθιστός, τοίχος&#10;&#10;Η περιγραφή δημιουργήθηκε με πολύ υψηλή αξιοπιστία">
            <a:extLst>
              <a:ext uri="{FF2B5EF4-FFF2-40B4-BE49-F238E27FC236}">
                <a16:creationId xmlns:a16="http://schemas.microsoft.com/office/drawing/2014/main" id="{4C56FB1E-393D-4173-B1E7-149A429039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877050" cy="6858001"/>
          </a:xfrm>
          <a:prstGeom prst="rect">
            <a:avLst/>
          </a:prstGeom>
        </p:spPr>
      </p:pic>
    </p:spTree>
    <p:extLst>
      <p:ext uri="{BB962C8B-B14F-4D97-AF65-F5344CB8AC3E}">
        <p14:creationId xmlns:p14="http://schemas.microsoft.com/office/powerpoint/2010/main" val="166064317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1499</TotalTime>
  <Words>1431</Words>
  <Application>Microsoft Office PowerPoint</Application>
  <PresentationFormat>Ευρεία οθόνη</PresentationFormat>
  <Paragraphs>89</Paragraphs>
  <Slides>11</Slides>
  <Notes>0</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11</vt:i4>
      </vt:variant>
    </vt:vector>
  </HeadingPairs>
  <TitlesOfParts>
    <vt:vector size="20" baseType="lpstr">
      <vt:lpstr>Yu Mincho</vt:lpstr>
      <vt:lpstr>Aka-Acid-OdinBold</vt:lpstr>
      <vt:lpstr>Aka-Acid-StaticBold</vt:lpstr>
      <vt:lpstr>Arial</vt:lpstr>
      <vt:lpstr>Calibri</vt:lpstr>
      <vt:lpstr>Calibri Light</vt:lpstr>
      <vt:lpstr>Times New Roman</vt:lpstr>
      <vt:lpstr>Wingdings</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Vicky Tsiftili</dc:creator>
  <cp:lastModifiedBy>Vicky Tsiftili</cp:lastModifiedBy>
  <cp:revision>38</cp:revision>
  <cp:lastPrinted>2017-10-23T13:56:47Z</cp:lastPrinted>
  <dcterms:created xsi:type="dcterms:W3CDTF">2017-10-23T08:16:54Z</dcterms:created>
  <dcterms:modified xsi:type="dcterms:W3CDTF">2017-10-24T09:19:29Z</dcterms:modified>
</cp:coreProperties>
</file>